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61" r:id="rId4"/>
    <p:sldId id="262" r:id="rId5"/>
    <p:sldId id="270" r:id="rId6"/>
    <p:sldId id="271" r:id="rId7"/>
    <p:sldId id="275" r:id="rId8"/>
    <p:sldId id="272" r:id="rId9"/>
    <p:sldId id="274" r:id="rId10"/>
    <p:sldId id="267" r:id="rId11"/>
    <p:sldId id="268" r:id="rId12"/>
    <p:sldId id="265" r:id="rId13"/>
    <p:sldId id="266" r:id="rId14"/>
    <p:sldId id="269" r:id="rId15"/>
    <p:sldId id="25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32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7BC00B-2421-46E6-AF18-248B917C3DED}" v="148" dt="2024-04-23T01:17:29.552"/>
    <p1510:client id="{1E4DBCF8-A68D-4C4E-8F3F-623344711A48}" v="558" dt="2024-04-23T02:02:33.444"/>
    <p1510:client id="{2894ECD9-61EC-44F5-9DBF-1B00ED1A73CE}" v="16" dt="2024-04-23T02:38:07.877"/>
    <p1510:client id="{2DAC28A7-4624-456E-955B-51FF9219FA54}" v="25" dt="2024-04-23T03:39:36.686"/>
    <p1510:client id="{4F99B244-8FF4-4B5A-AC03-F00DE2A34905}" v="6" dt="2024-04-23T02:54:39.529"/>
    <p1510:client id="{67D0B274-F327-496B-B894-882CBEC7E828}" v="5" dt="2024-04-23T01:18:17.410"/>
    <p1510:client id="{6E781A07-F4DF-4E0E-9ADB-D69B2A4320C7}" v="137" dt="2024-04-23T01:03:33.817"/>
    <p1510:client id="{7DE818F9-6163-479B-948C-2B2064CCDB28}" v="18" dt="2024-04-23T03:03:57.603"/>
    <p1510:client id="{8ECC6944-9572-4DFA-8057-D244F9229F9D}" v="5" dt="2024-04-23T02:59:48.474"/>
    <p1510:client id="{9040BF9E-2034-4417-8527-68A9D57BF90B}" v="1" dt="2024-04-23T03:04:40.612"/>
    <p1510:client id="{9DEEFDAF-4BE5-4AD2-ACC4-8FD076E7B443}" v="12" dt="2024-04-23T02:58:51.268"/>
    <p1510:client id="{D4C895AA-3275-4E38-91AC-A040ED4CC544}" v="6" dt="2024-04-23T03:41:22.234"/>
    <p1510:client id="{E45CB6BF-DC34-4774-97F0-E90C4EF2BF79}" v="187" dt="2024-04-23T03:39:09.988"/>
    <p1510:client id="{E8C18B9B-D8C9-4001-BE87-8F475C5242B9}" v="2" dt="2024-04-23T00:58:20.689"/>
    <p1510:client id="{E9D40F92-313D-4495-B815-C4B6A286E86B}" v="2" dt="2024-04-23T01:00:29.6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35C98-E8FA-CD4D-6B98-77FB9F1DFD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778C5B7-A8E9-DFD2-DD61-B6F3BFDA27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25913E3-443D-4A10-6EA3-3BC6AFBB5847}"/>
              </a:ext>
            </a:extLst>
          </p:cNvPr>
          <p:cNvSpPr>
            <a:spLocks noGrp="1"/>
          </p:cNvSpPr>
          <p:nvPr>
            <p:ph type="dt" sz="half" idx="10"/>
          </p:nvPr>
        </p:nvSpPr>
        <p:spPr/>
        <p:txBody>
          <a:bodyPr/>
          <a:lstStyle/>
          <a:p>
            <a:fld id="{B4C519DE-89C8-4A37-9267-355BC4CAE94C}" type="datetimeFigureOut">
              <a:rPr lang="en-IN" smtClean="0"/>
              <a:t>22-04-2024</a:t>
            </a:fld>
            <a:endParaRPr lang="en-IN"/>
          </a:p>
        </p:txBody>
      </p:sp>
      <p:sp>
        <p:nvSpPr>
          <p:cNvPr id="5" name="Footer Placeholder 4">
            <a:extLst>
              <a:ext uri="{FF2B5EF4-FFF2-40B4-BE49-F238E27FC236}">
                <a16:creationId xmlns:a16="http://schemas.microsoft.com/office/drawing/2014/main" id="{1B54EFE0-A57C-5A62-2283-4714BE65FB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A6AF6A-4E48-49CB-6096-E597E53BB124}"/>
              </a:ext>
            </a:extLst>
          </p:cNvPr>
          <p:cNvSpPr>
            <a:spLocks noGrp="1"/>
          </p:cNvSpPr>
          <p:nvPr>
            <p:ph type="sldNum" sz="quarter" idx="12"/>
          </p:nvPr>
        </p:nvSpPr>
        <p:spPr/>
        <p:txBody>
          <a:bodyPr/>
          <a:lstStyle/>
          <a:p>
            <a:fld id="{A60DB596-AC29-47F7-A586-6D8A6441E9A9}" type="slidenum">
              <a:rPr lang="en-IN" smtClean="0"/>
              <a:t>‹#›</a:t>
            </a:fld>
            <a:endParaRPr lang="en-IN"/>
          </a:p>
        </p:txBody>
      </p:sp>
    </p:spTree>
    <p:extLst>
      <p:ext uri="{BB962C8B-B14F-4D97-AF65-F5344CB8AC3E}">
        <p14:creationId xmlns:p14="http://schemas.microsoft.com/office/powerpoint/2010/main" val="1253277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1B95A-B26F-9BAB-E83B-FF9A7EFC07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7439F5-6632-BF63-F9DE-EED10655C2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EBBC2A-C179-14E3-C5A7-69EB7B54B8D8}"/>
              </a:ext>
            </a:extLst>
          </p:cNvPr>
          <p:cNvSpPr>
            <a:spLocks noGrp="1"/>
          </p:cNvSpPr>
          <p:nvPr>
            <p:ph type="dt" sz="half" idx="10"/>
          </p:nvPr>
        </p:nvSpPr>
        <p:spPr/>
        <p:txBody>
          <a:bodyPr/>
          <a:lstStyle/>
          <a:p>
            <a:fld id="{B4C519DE-89C8-4A37-9267-355BC4CAE94C}" type="datetimeFigureOut">
              <a:rPr lang="en-IN" smtClean="0"/>
              <a:t>22-04-2024</a:t>
            </a:fld>
            <a:endParaRPr lang="en-IN"/>
          </a:p>
        </p:txBody>
      </p:sp>
      <p:sp>
        <p:nvSpPr>
          <p:cNvPr id="5" name="Footer Placeholder 4">
            <a:extLst>
              <a:ext uri="{FF2B5EF4-FFF2-40B4-BE49-F238E27FC236}">
                <a16:creationId xmlns:a16="http://schemas.microsoft.com/office/drawing/2014/main" id="{7CD9BE41-F788-071B-7322-6CC9491261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D50494-C81A-CEEA-AE1A-A4E03F7658E2}"/>
              </a:ext>
            </a:extLst>
          </p:cNvPr>
          <p:cNvSpPr>
            <a:spLocks noGrp="1"/>
          </p:cNvSpPr>
          <p:nvPr>
            <p:ph type="sldNum" sz="quarter" idx="12"/>
          </p:nvPr>
        </p:nvSpPr>
        <p:spPr/>
        <p:txBody>
          <a:bodyPr/>
          <a:lstStyle/>
          <a:p>
            <a:fld id="{A60DB596-AC29-47F7-A586-6D8A6441E9A9}" type="slidenum">
              <a:rPr lang="en-IN" smtClean="0"/>
              <a:t>‹#›</a:t>
            </a:fld>
            <a:endParaRPr lang="en-IN"/>
          </a:p>
        </p:txBody>
      </p:sp>
    </p:spTree>
    <p:extLst>
      <p:ext uri="{BB962C8B-B14F-4D97-AF65-F5344CB8AC3E}">
        <p14:creationId xmlns:p14="http://schemas.microsoft.com/office/powerpoint/2010/main" val="3726617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23DD58-7C44-DAD9-F4F6-F44375329E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A923C3-A9BC-7DA5-264B-2F84CA0E4C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9F6DE5-AC50-B288-08DE-EA82E10E6579}"/>
              </a:ext>
            </a:extLst>
          </p:cNvPr>
          <p:cNvSpPr>
            <a:spLocks noGrp="1"/>
          </p:cNvSpPr>
          <p:nvPr>
            <p:ph type="dt" sz="half" idx="10"/>
          </p:nvPr>
        </p:nvSpPr>
        <p:spPr/>
        <p:txBody>
          <a:bodyPr/>
          <a:lstStyle/>
          <a:p>
            <a:fld id="{B4C519DE-89C8-4A37-9267-355BC4CAE94C}" type="datetimeFigureOut">
              <a:rPr lang="en-IN" smtClean="0"/>
              <a:t>22-04-2024</a:t>
            </a:fld>
            <a:endParaRPr lang="en-IN"/>
          </a:p>
        </p:txBody>
      </p:sp>
      <p:sp>
        <p:nvSpPr>
          <p:cNvPr id="5" name="Footer Placeholder 4">
            <a:extLst>
              <a:ext uri="{FF2B5EF4-FFF2-40B4-BE49-F238E27FC236}">
                <a16:creationId xmlns:a16="http://schemas.microsoft.com/office/drawing/2014/main" id="{9A4EB34E-9FFE-767C-C31F-18BD8E3145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38428D-355E-C29C-BA76-5F6E629E9500}"/>
              </a:ext>
            </a:extLst>
          </p:cNvPr>
          <p:cNvSpPr>
            <a:spLocks noGrp="1"/>
          </p:cNvSpPr>
          <p:nvPr>
            <p:ph type="sldNum" sz="quarter" idx="12"/>
          </p:nvPr>
        </p:nvSpPr>
        <p:spPr/>
        <p:txBody>
          <a:bodyPr/>
          <a:lstStyle/>
          <a:p>
            <a:fld id="{A60DB596-AC29-47F7-A586-6D8A6441E9A9}" type="slidenum">
              <a:rPr lang="en-IN" smtClean="0"/>
              <a:t>‹#›</a:t>
            </a:fld>
            <a:endParaRPr lang="en-IN"/>
          </a:p>
        </p:txBody>
      </p:sp>
    </p:spTree>
    <p:extLst>
      <p:ext uri="{BB962C8B-B14F-4D97-AF65-F5344CB8AC3E}">
        <p14:creationId xmlns:p14="http://schemas.microsoft.com/office/powerpoint/2010/main" val="2208032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0503F-F7E4-5B6E-D8A8-D9E08633CB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7544B2-92F7-0F46-F808-440502EF26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8FAF8E-470C-3933-741B-B751A5A7BFE9}"/>
              </a:ext>
            </a:extLst>
          </p:cNvPr>
          <p:cNvSpPr>
            <a:spLocks noGrp="1"/>
          </p:cNvSpPr>
          <p:nvPr>
            <p:ph type="dt" sz="half" idx="10"/>
          </p:nvPr>
        </p:nvSpPr>
        <p:spPr/>
        <p:txBody>
          <a:bodyPr/>
          <a:lstStyle/>
          <a:p>
            <a:fld id="{B4C519DE-89C8-4A37-9267-355BC4CAE94C}" type="datetimeFigureOut">
              <a:rPr lang="en-IN" smtClean="0"/>
              <a:t>22-04-2024</a:t>
            </a:fld>
            <a:endParaRPr lang="en-IN"/>
          </a:p>
        </p:txBody>
      </p:sp>
      <p:sp>
        <p:nvSpPr>
          <p:cNvPr id="5" name="Footer Placeholder 4">
            <a:extLst>
              <a:ext uri="{FF2B5EF4-FFF2-40B4-BE49-F238E27FC236}">
                <a16:creationId xmlns:a16="http://schemas.microsoft.com/office/drawing/2014/main" id="{B3525176-3DFC-1C24-AD50-E8AFBE75A9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0CBF48-54EC-7481-ACE6-D234DE5015CA}"/>
              </a:ext>
            </a:extLst>
          </p:cNvPr>
          <p:cNvSpPr>
            <a:spLocks noGrp="1"/>
          </p:cNvSpPr>
          <p:nvPr>
            <p:ph type="sldNum" sz="quarter" idx="12"/>
          </p:nvPr>
        </p:nvSpPr>
        <p:spPr/>
        <p:txBody>
          <a:bodyPr/>
          <a:lstStyle/>
          <a:p>
            <a:fld id="{A60DB596-AC29-47F7-A586-6D8A6441E9A9}" type="slidenum">
              <a:rPr lang="en-IN" smtClean="0"/>
              <a:t>‹#›</a:t>
            </a:fld>
            <a:endParaRPr lang="en-IN"/>
          </a:p>
        </p:txBody>
      </p:sp>
    </p:spTree>
    <p:extLst>
      <p:ext uri="{BB962C8B-B14F-4D97-AF65-F5344CB8AC3E}">
        <p14:creationId xmlns:p14="http://schemas.microsoft.com/office/powerpoint/2010/main" val="3147861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5D0FF-C79A-131C-CC4A-BE96EF7EB3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B207F32-2E6F-714F-4AB3-1410A437A2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853AC5-78CB-A621-4B72-7F4A1A773E45}"/>
              </a:ext>
            </a:extLst>
          </p:cNvPr>
          <p:cNvSpPr>
            <a:spLocks noGrp="1"/>
          </p:cNvSpPr>
          <p:nvPr>
            <p:ph type="dt" sz="half" idx="10"/>
          </p:nvPr>
        </p:nvSpPr>
        <p:spPr/>
        <p:txBody>
          <a:bodyPr/>
          <a:lstStyle/>
          <a:p>
            <a:fld id="{B4C519DE-89C8-4A37-9267-355BC4CAE94C}" type="datetimeFigureOut">
              <a:rPr lang="en-IN" smtClean="0"/>
              <a:t>22-04-2024</a:t>
            </a:fld>
            <a:endParaRPr lang="en-IN"/>
          </a:p>
        </p:txBody>
      </p:sp>
      <p:sp>
        <p:nvSpPr>
          <p:cNvPr id="5" name="Footer Placeholder 4">
            <a:extLst>
              <a:ext uri="{FF2B5EF4-FFF2-40B4-BE49-F238E27FC236}">
                <a16:creationId xmlns:a16="http://schemas.microsoft.com/office/drawing/2014/main" id="{330CDEA0-8301-DE95-DC90-5E71432631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1DA625-F8F5-06CF-71AE-1F28D98DB730}"/>
              </a:ext>
            </a:extLst>
          </p:cNvPr>
          <p:cNvSpPr>
            <a:spLocks noGrp="1"/>
          </p:cNvSpPr>
          <p:nvPr>
            <p:ph type="sldNum" sz="quarter" idx="12"/>
          </p:nvPr>
        </p:nvSpPr>
        <p:spPr/>
        <p:txBody>
          <a:bodyPr/>
          <a:lstStyle/>
          <a:p>
            <a:fld id="{A60DB596-AC29-47F7-A586-6D8A6441E9A9}" type="slidenum">
              <a:rPr lang="en-IN" smtClean="0"/>
              <a:t>‹#›</a:t>
            </a:fld>
            <a:endParaRPr lang="en-IN"/>
          </a:p>
        </p:txBody>
      </p:sp>
    </p:spTree>
    <p:extLst>
      <p:ext uri="{BB962C8B-B14F-4D97-AF65-F5344CB8AC3E}">
        <p14:creationId xmlns:p14="http://schemas.microsoft.com/office/powerpoint/2010/main" val="2941282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30400-5831-758F-AF56-B0C83E72CAD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6E0BD72-C97C-EEA8-AF8A-FEBC31D85C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30DB89A-C4C0-268E-6EB2-66FEF982C1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EB38347-69C1-8A87-0947-0DDE90A80990}"/>
              </a:ext>
            </a:extLst>
          </p:cNvPr>
          <p:cNvSpPr>
            <a:spLocks noGrp="1"/>
          </p:cNvSpPr>
          <p:nvPr>
            <p:ph type="dt" sz="half" idx="10"/>
          </p:nvPr>
        </p:nvSpPr>
        <p:spPr/>
        <p:txBody>
          <a:bodyPr/>
          <a:lstStyle/>
          <a:p>
            <a:fld id="{B4C519DE-89C8-4A37-9267-355BC4CAE94C}" type="datetimeFigureOut">
              <a:rPr lang="en-IN" smtClean="0"/>
              <a:t>22-04-2024</a:t>
            </a:fld>
            <a:endParaRPr lang="en-IN"/>
          </a:p>
        </p:txBody>
      </p:sp>
      <p:sp>
        <p:nvSpPr>
          <p:cNvPr id="6" name="Footer Placeholder 5">
            <a:extLst>
              <a:ext uri="{FF2B5EF4-FFF2-40B4-BE49-F238E27FC236}">
                <a16:creationId xmlns:a16="http://schemas.microsoft.com/office/drawing/2014/main" id="{256EBF23-7CB0-9BA6-E78E-23EFF3D9FC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A887D5-1515-BA4D-3C90-544958DA382B}"/>
              </a:ext>
            </a:extLst>
          </p:cNvPr>
          <p:cNvSpPr>
            <a:spLocks noGrp="1"/>
          </p:cNvSpPr>
          <p:nvPr>
            <p:ph type="sldNum" sz="quarter" idx="12"/>
          </p:nvPr>
        </p:nvSpPr>
        <p:spPr/>
        <p:txBody>
          <a:bodyPr/>
          <a:lstStyle/>
          <a:p>
            <a:fld id="{A60DB596-AC29-47F7-A586-6D8A6441E9A9}" type="slidenum">
              <a:rPr lang="en-IN" smtClean="0"/>
              <a:t>‹#›</a:t>
            </a:fld>
            <a:endParaRPr lang="en-IN"/>
          </a:p>
        </p:txBody>
      </p:sp>
    </p:spTree>
    <p:extLst>
      <p:ext uri="{BB962C8B-B14F-4D97-AF65-F5344CB8AC3E}">
        <p14:creationId xmlns:p14="http://schemas.microsoft.com/office/powerpoint/2010/main" val="2177937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D506C-65AD-4A7B-C4DD-58D67B299BC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FDA2DE6-A182-3DB0-F140-1A7B6B0B04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C54AED-D12E-8B03-A9C6-3D34A9282F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BAF6812-56BF-AE87-8551-3F8216ACA1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1071A8-7D91-F704-4D87-7728C86360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6EC3F9D-1AEB-DF88-867F-B88CC8F039E9}"/>
              </a:ext>
            </a:extLst>
          </p:cNvPr>
          <p:cNvSpPr>
            <a:spLocks noGrp="1"/>
          </p:cNvSpPr>
          <p:nvPr>
            <p:ph type="dt" sz="half" idx="10"/>
          </p:nvPr>
        </p:nvSpPr>
        <p:spPr/>
        <p:txBody>
          <a:bodyPr/>
          <a:lstStyle/>
          <a:p>
            <a:fld id="{B4C519DE-89C8-4A37-9267-355BC4CAE94C}" type="datetimeFigureOut">
              <a:rPr lang="en-IN" smtClean="0"/>
              <a:t>22-04-2024</a:t>
            </a:fld>
            <a:endParaRPr lang="en-IN"/>
          </a:p>
        </p:txBody>
      </p:sp>
      <p:sp>
        <p:nvSpPr>
          <p:cNvPr id="8" name="Footer Placeholder 7">
            <a:extLst>
              <a:ext uri="{FF2B5EF4-FFF2-40B4-BE49-F238E27FC236}">
                <a16:creationId xmlns:a16="http://schemas.microsoft.com/office/drawing/2014/main" id="{AAC4CEBE-9AC3-FA1A-0922-B7E31D3ED18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3C9A296-4F97-08FF-4886-EBFDE1DD88C7}"/>
              </a:ext>
            </a:extLst>
          </p:cNvPr>
          <p:cNvSpPr>
            <a:spLocks noGrp="1"/>
          </p:cNvSpPr>
          <p:nvPr>
            <p:ph type="sldNum" sz="quarter" idx="12"/>
          </p:nvPr>
        </p:nvSpPr>
        <p:spPr/>
        <p:txBody>
          <a:bodyPr/>
          <a:lstStyle/>
          <a:p>
            <a:fld id="{A60DB596-AC29-47F7-A586-6D8A6441E9A9}" type="slidenum">
              <a:rPr lang="en-IN" smtClean="0"/>
              <a:t>‹#›</a:t>
            </a:fld>
            <a:endParaRPr lang="en-IN"/>
          </a:p>
        </p:txBody>
      </p:sp>
    </p:spTree>
    <p:extLst>
      <p:ext uri="{BB962C8B-B14F-4D97-AF65-F5344CB8AC3E}">
        <p14:creationId xmlns:p14="http://schemas.microsoft.com/office/powerpoint/2010/main" val="3762558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03774-8783-16FA-BD7C-37DA642A191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171C8E1-758E-B3B6-7E06-62246AEE0FF0}"/>
              </a:ext>
            </a:extLst>
          </p:cNvPr>
          <p:cNvSpPr>
            <a:spLocks noGrp="1"/>
          </p:cNvSpPr>
          <p:nvPr>
            <p:ph type="dt" sz="half" idx="10"/>
          </p:nvPr>
        </p:nvSpPr>
        <p:spPr/>
        <p:txBody>
          <a:bodyPr/>
          <a:lstStyle/>
          <a:p>
            <a:fld id="{B4C519DE-89C8-4A37-9267-355BC4CAE94C}" type="datetimeFigureOut">
              <a:rPr lang="en-IN" smtClean="0"/>
              <a:t>22-04-2024</a:t>
            </a:fld>
            <a:endParaRPr lang="en-IN"/>
          </a:p>
        </p:txBody>
      </p:sp>
      <p:sp>
        <p:nvSpPr>
          <p:cNvPr id="4" name="Footer Placeholder 3">
            <a:extLst>
              <a:ext uri="{FF2B5EF4-FFF2-40B4-BE49-F238E27FC236}">
                <a16:creationId xmlns:a16="http://schemas.microsoft.com/office/drawing/2014/main" id="{2D7FDFC0-FE39-211C-E96A-923C5899CB1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45DE162-5D12-37D6-EFF8-4B0EF95C13EE}"/>
              </a:ext>
            </a:extLst>
          </p:cNvPr>
          <p:cNvSpPr>
            <a:spLocks noGrp="1"/>
          </p:cNvSpPr>
          <p:nvPr>
            <p:ph type="sldNum" sz="quarter" idx="12"/>
          </p:nvPr>
        </p:nvSpPr>
        <p:spPr/>
        <p:txBody>
          <a:bodyPr/>
          <a:lstStyle/>
          <a:p>
            <a:fld id="{A60DB596-AC29-47F7-A586-6D8A6441E9A9}" type="slidenum">
              <a:rPr lang="en-IN" smtClean="0"/>
              <a:t>‹#›</a:t>
            </a:fld>
            <a:endParaRPr lang="en-IN"/>
          </a:p>
        </p:txBody>
      </p:sp>
    </p:spTree>
    <p:extLst>
      <p:ext uri="{BB962C8B-B14F-4D97-AF65-F5344CB8AC3E}">
        <p14:creationId xmlns:p14="http://schemas.microsoft.com/office/powerpoint/2010/main" val="2866523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00210D-62BC-BB6B-398E-CA1A004F1ECA}"/>
              </a:ext>
            </a:extLst>
          </p:cNvPr>
          <p:cNvSpPr>
            <a:spLocks noGrp="1"/>
          </p:cNvSpPr>
          <p:nvPr>
            <p:ph type="dt" sz="half" idx="10"/>
          </p:nvPr>
        </p:nvSpPr>
        <p:spPr/>
        <p:txBody>
          <a:bodyPr/>
          <a:lstStyle/>
          <a:p>
            <a:fld id="{B4C519DE-89C8-4A37-9267-355BC4CAE94C}" type="datetimeFigureOut">
              <a:rPr lang="en-IN" smtClean="0"/>
              <a:t>22-04-2024</a:t>
            </a:fld>
            <a:endParaRPr lang="en-IN"/>
          </a:p>
        </p:txBody>
      </p:sp>
      <p:sp>
        <p:nvSpPr>
          <p:cNvPr id="3" name="Footer Placeholder 2">
            <a:extLst>
              <a:ext uri="{FF2B5EF4-FFF2-40B4-BE49-F238E27FC236}">
                <a16:creationId xmlns:a16="http://schemas.microsoft.com/office/drawing/2014/main" id="{17B0C4F5-DFE9-5982-22FC-312B812DC6E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70AC134-08DB-41C0-6D25-3DC08E942FDD}"/>
              </a:ext>
            </a:extLst>
          </p:cNvPr>
          <p:cNvSpPr>
            <a:spLocks noGrp="1"/>
          </p:cNvSpPr>
          <p:nvPr>
            <p:ph type="sldNum" sz="quarter" idx="12"/>
          </p:nvPr>
        </p:nvSpPr>
        <p:spPr/>
        <p:txBody>
          <a:bodyPr/>
          <a:lstStyle/>
          <a:p>
            <a:fld id="{A60DB596-AC29-47F7-A586-6D8A6441E9A9}" type="slidenum">
              <a:rPr lang="en-IN" smtClean="0"/>
              <a:t>‹#›</a:t>
            </a:fld>
            <a:endParaRPr lang="en-IN"/>
          </a:p>
        </p:txBody>
      </p:sp>
    </p:spTree>
    <p:extLst>
      <p:ext uri="{BB962C8B-B14F-4D97-AF65-F5344CB8AC3E}">
        <p14:creationId xmlns:p14="http://schemas.microsoft.com/office/powerpoint/2010/main" val="271981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F672C-301F-F304-C7F7-AA7791597E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18F9FA9-A3F3-3FCC-D157-C51F1CDA57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EFBB2A9-0D0E-46A3-C814-CBDF8CC5FE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53C321-7FCA-837B-791D-4EA1D3B93BD1}"/>
              </a:ext>
            </a:extLst>
          </p:cNvPr>
          <p:cNvSpPr>
            <a:spLocks noGrp="1"/>
          </p:cNvSpPr>
          <p:nvPr>
            <p:ph type="dt" sz="half" idx="10"/>
          </p:nvPr>
        </p:nvSpPr>
        <p:spPr/>
        <p:txBody>
          <a:bodyPr/>
          <a:lstStyle/>
          <a:p>
            <a:fld id="{B4C519DE-89C8-4A37-9267-355BC4CAE94C}" type="datetimeFigureOut">
              <a:rPr lang="en-IN" smtClean="0"/>
              <a:t>22-04-2024</a:t>
            </a:fld>
            <a:endParaRPr lang="en-IN"/>
          </a:p>
        </p:txBody>
      </p:sp>
      <p:sp>
        <p:nvSpPr>
          <p:cNvPr id="6" name="Footer Placeholder 5">
            <a:extLst>
              <a:ext uri="{FF2B5EF4-FFF2-40B4-BE49-F238E27FC236}">
                <a16:creationId xmlns:a16="http://schemas.microsoft.com/office/drawing/2014/main" id="{FE99FD0D-ED3E-6AB0-9CFC-63AB4474BC7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698B8F-B9F7-D0AE-FAA8-EFDE30F11D29}"/>
              </a:ext>
            </a:extLst>
          </p:cNvPr>
          <p:cNvSpPr>
            <a:spLocks noGrp="1"/>
          </p:cNvSpPr>
          <p:nvPr>
            <p:ph type="sldNum" sz="quarter" idx="12"/>
          </p:nvPr>
        </p:nvSpPr>
        <p:spPr/>
        <p:txBody>
          <a:bodyPr/>
          <a:lstStyle/>
          <a:p>
            <a:fld id="{A60DB596-AC29-47F7-A586-6D8A6441E9A9}" type="slidenum">
              <a:rPr lang="en-IN" smtClean="0"/>
              <a:t>‹#›</a:t>
            </a:fld>
            <a:endParaRPr lang="en-IN"/>
          </a:p>
        </p:txBody>
      </p:sp>
    </p:spTree>
    <p:extLst>
      <p:ext uri="{BB962C8B-B14F-4D97-AF65-F5344CB8AC3E}">
        <p14:creationId xmlns:p14="http://schemas.microsoft.com/office/powerpoint/2010/main" val="4048091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19D27-1582-E4CC-AAE3-4E26F49006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66E443E-5EE2-3277-D8EC-FA7372D1D8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10F281A-7C6F-8F03-B63A-75FE0E119C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0FACCA-6C28-C708-C06A-25FA1C7BE15C}"/>
              </a:ext>
            </a:extLst>
          </p:cNvPr>
          <p:cNvSpPr>
            <a:spLocks noGrp="1"/>
          </p:cNvSpPr>
          <p:nvPr>
            <p:ph type="dt" sz="half" idx="10"/>
          </p:nvPr>
        </p:nvSpPr>
        <p:spPr/>
        <p:txBody>
          <a:bodyPr/>
          <a:lstStyle/>
          <a:p>
            <a:fld id="{B4C519DE-89C8-4A37-9267-355BC4CAE94C}" type="datetimeFigureOut">
              <a:rPr lang="en-IN" smtClean="0"/>
              <a:t>22-04-2024</a:t>
            </a:fld>
            <a:endParaRPr lang="en-IN"/>
          </a:p>
        </p:txBody>
      </p:sp>
      <p:sp>
        <p:nvSpPr>
          <p:cNvPr id="6" name="Footer Placeholder 5">
            <a:extLst>
              <a:ext uri="{FF2B5EF4-FFF2-40B4-BE49-F238E27FC236}">
                <a16:creationId xmlns:a16="http://schemas.microsoft.com/office/drawing/2014/main" id="{BF97C86A-D400-E30F-2FC2-775A74C39A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121BEED-1000-1D91-9F7C-2BF8ECD6C5F2}"/>
              </a:ext>
            </a:extLst>
          </p:cNvPr>
          <p:cNvSpPr>
            <a:spLocks noGrp="1"/>
          </p:cNvSpPr>
          <p:nvPr>
            <p:ph type="sldNum" sz="quarter" idx="12"/>
          </p:nvPr>
        </p:nvSpPr>
        <p:spPr/>
        <p:txBody>
          <a:bodyPr/>
          <a:lstStyle/>
          <a:p>
            <a:fld id="{A60DB596-AC29-47F7-A586-6D8A6441E9A9}" type="slidenum">
              <a:rPr lang="en-IN" smtClean="0"/>
              <a:t>‹#›</a:t>
            </a:fld>
            <a:endParaRPr lang="en-IN"/>
          </a:p>
        </p:txBody>
      </p:sp>
    </p:spTree>
    <p:extLst>
      <p:ext uri="{BB962C8B-B14F-4D97-AF65-F5344CB8AC3E}">
        <p14:creationId xmlns:p14="http://schemas.microsoft.com/office/powerpoint/2010/main" val="2396860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7F0B06-E38B-2CFB-BFDA-651C76DEB6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921D5DC-6DE1-384D-4B7A-92C2F4A428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F9C17A-FE54-7722-4E06-1DA6DBFDD8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C519DE-89C8-4A37-9267-355BC4CAE94C}" type="datetimeFigureOut">
              <a:rPr lang="en-IN" smtClean="0"/>
              <a:t>22-04-2024</a:t>
            </a:fld>
            <a:endParaRPr lang="en-IN"/>
          </a:p>
        </p:txBody>
      </p:sp>
      <p:sp>
        <p:nvSpPr>
          <p:cNvPr id="5" name="Footer Placeholder 4">
            <a:extLst>
              <a:ext uri="{FF2B5EF4-FFF2-40B4-BE49-F238E27FC236}">
                <a16:creationId xmlns:a16="http://schemas.microsoft.com/office/drawing/2014/main" id="{3FE6F489-3841-9774-2C69-9E93CF32D5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63D3EC4-27B1-8C59-7ED0-7CE5BF021F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0DB596-AC29-47F7-A586-6D8A6441E9A9}" type="slidenum">
              <a:rPr lang="en-IN" smtClean="0"/>
              <a:t>‹#›</a:t>
            </a:fld>
            <a:endParaRPr lang="en-IN"/>
          </a:p>
        </p:txBody>
      </p:sp>
    </p:spTree>
    <p:extLst>
      <p:ext uri="{BB962C8B-B14F-4D97-AF65-F5344CB8AC3E}">
        <p14:creationId xmlns:p14="http://schemas.microsoft.com/office/powerpoint/2010/main" val="3731546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hyperlink" Target="mailto:jemunigani.j@northeastern.edu" TargetMode="External"/><Relationship Id="rId7" Type="http://schemas.openxmlformats.org/officeDocument/2006/relationships/image" Target="../media/image2.png"/><Relationship Id="rId2" Type="http://schemas.openxmlformats.org/officeDocument/2006/relationships/hyperlink" Target="mailto:Huzaifa.ma@northeastern.edu" TargetMode="External"/><Relationship Id="rId1" Type="http://schemas.openxmlformats.org/officeDocument/2006/relationships/slideLayout" Target="../slideLayouts/slideLayout9.xml"/><Relationship Id="rId6" Type="http://schemas.openxmlformats.org/officeDocument/2006/relationships/image" Target="../media/image1.jpeg"/><Relationship Id="rId5" Type="http://schemas.openxmlformats.org/officeDocument/2006/relationships/hyperlink" Target="mailto:gajendraanurag.j@northeastern.edu" TargetMode="External"/><Relationship Id="rId4" Type="http://schemas.openxmlformats.org/officeDocument/2006/relationships/hyperlink" Target="mailto:nethiguntla.k@northeastern.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info-6150-spring-2024/final-project-roomy" TargetMode="External"/><Relationship Id="rId1" Type="http://schemas.openxmlformats.org/officeDocument/2006/relationships/slideLayout" Target="../slideLayouts/slideLayout6.xml"/><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6537FC-397F-20F1-A94B-68EDC2FFC62A}"/>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   </a:t>
            </a:r>
            <a:r>
              <a:rPr lang="en-US" sz="5400" b="1"/>
              <a:t>ROOMY</a:t>
            </a:r>
            <a:r>
              <a:rPr lang="en-US" sz="5400"/>
              <a:t> </a:t>
            </a:r>
          </a:p>
        </p:txBody>
      </p:sp>
      <p:sp>
        <p:nvSpPr>
          <p:cNvPr id="3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1C28CC10-4123-6242-0344-793D1FD5FC39}"/>
              </a:ext>
            </a:extLst>
          </p:cNvPr>
          <p:cNvSpPr>
            <a:spLocks noGrp="1"/>
          </p:cNvSpPr>
          <p:nvPr>
            <p:ph type="body" sz="half" idx="2"/>
          </p:nvPr>
        </p:nvSpPr>
        <p:spPr>
          <a:xfrm>
            <a:off x="640080" y="2872899"/>
            <a:ext cx="4243589" cy="3320668"/>
          </a:xfrm>
        </p:spPr>
        <p:txBody>
          <a:bodyPr vert="horz" lIns="91440" tIns="45720" rIns="91440" bIns="45720" rtlCol="0" anchor="t">
            <a:normAutofit/>
          </a:bodyPr>
          <a:lstStyle/>
          <a:p>
            <a:r>
              <a:rPr lang="en-US" sz="2400" b="1" i="0">
                <a:effectLst/>
                <a:highlight>
                  <a:srgbClr val="FFFFFF"/>
                </a:highlight>
              </a:rPr>
              <a:t>Team Members</a:t>
            </a:r>
            <a:r>
              <a:rPr lang="en-US" sz="2800" b="1">
                <a:highlight>
                  <a:srgbClr val="FFFFFF"/>
                </a:highlight>
              </a:rPr>
              <a:t> </a:t>
            </a:r>
            <a:endParaRPr lang="en-US" sz="2800">
              <a:cs typeface="Calibri"/>
            </a:endParaRPr>
          </a:p>
          <a:p>
            <a:pPr indent="-228600">
              <a:buFont typeface="Arial" panose="020B0604020202020204" pitchFamily="34" charset="0"/>
              <a:buChar char="•"/>
            </a:pPr>
            <a:r>
              <a:rPr lang="en-US" sz="1800" b="0" i="0">
                <a:effectLst/>
                <a:highlight>
                  <a:srgbClr val="FFFFFF"/>
                </a:highlight>
              </a:rPr>
              <a:t>Huzaifa Malik</a:t>
            </a:r>
            <a:r>
              <a:rPr lang="en-US" sz="1800">
                <a:highlight>
                  <a:srgbClr val="FFFFFF"/>
                </a:highlight>
              </a:rPr>
              <a:t> </a:t>
            </a:r>
            <a:endParaRPr lang="en-US" sz="1800" b="0" i="0">
              <a:effectLst/>
              <a:highlight>
                <a:srgbClr val="FFFFFF"/>
              </a:highlight>
              <a:cs typeface="Calibri"/>
            </a:endParaRPr>
          </a:p>
          <a:p>
            <a:pPr lvl="1" indent="-228600">
              <a:buFont typeface="Courier New" panose="020B0604020202020204" pitchFamily="34" charset="0"/>
              <a:buChar char="o"/>
            </a:pPr>
            <a:r>
              <a:rPr lang="en-US" sz="1600" b="0" i="0" u="sng">
                <a:effectLst/>
                <a:highlight>
                  <a:srgbClr val="FFFFFF"/>
                </a:highlight>
                <a:hlinkClick r:id="rId2"/>
              </a:rPr>
              <a:t>Huzaifa.ma@northeastern.edu</a:t>
            </a:r>
            <a:endParaRPr lang="en-US" sz="1600" b="0" i="0">
              <a:effectLst/>
              <a:highlight>
                <a:srgbClr val="FFFFFF"/>
              </a:highlight>
              <a:cs typeface="Calibri"/>
            </a:endParaRPr>
          </a:p>
          <a:p>
            <a:pPr indent="-228600">
              <a:buFont typeface="Arial" panose="020B0604020202020204" pitchFamily="34" charset="0"/>
              <a:buChar char="•"/>
            </a:pPr>
            <a:r>
              <a:rPr lang="en-US" sz="1800" b="0" i="0">
                <a:effectLst/>
                <a:highlight>
                  <a:srgbClr val="FFFFFF"/>
                </a:highlight>
              </a:rPr>
              <a:t>Jishnu </a:t>
            </a:r>
            <a:r>
              <a:rPr lang="en-US" sz="1800" b="0" i="0" err="1">
                <a:effectLst/>
                <a:highlight>
                  <a:srgbClr val="FFFFFF"/>
                </a:highlight>
              </a:rPr>
              <a:t>Jemunigani</a:t>
            </a:r>
            <a:r>
              <a:rPr lang="en-US" sz="1800">
                <a:highlight>
                  <a:srgbClr val="FFFFFF"/>
                </a:highlight>
              </a:rPr>
              <a:t> </a:t>
            </a:r>
            <a:endParaRPr lang="en-US" sz="1800" b="0" i="0">
              <a:effectLst/>
              <a:highlight>
                <a:srgbClr val="FFFFFF"/>
              </a:highlight>
              <a:cs typeface="Calibri"/>
            </a:endParaRPr>
          </a:p>
          <a:p>
            <a:pPr lvl="1" indent="-228600">
              <a:buFont typeface="Courier New" panose="020B0604020202020204" pitchFamily="34" charset="0"/>
              <a:buChar char="o"/>
            </a:pPr>
            <a:r>
              <a:rPr lang="en-US" sz="1600" b="0" i="0" u="sng">
                <a:effectLst/>
                <a:highlight>
                  <a:srgbClr val="FFFFFF"/>
                </a:highlight>
                <a:hlinkClick r:id="rId3"/>
              </a:rPr>
              <a:t>jemunigani.j@northeastern.edu</a:t>
            </a:r>
            <a:endParaRPr lang="en-US" sz="1600" b="0" i="0">
              <a:effectLst/>
              <a:highlight>
                <a:srgbClr val="FFFFFF"/>
              </a:highlight>
              <a:cs typeface="Calibri"/>
            </a:endParaRPr>
          </a:p>
          <a:p>
            <a:pPr indent="-228600">
              <a:buFont typeface="Arial" panose="020B0604020202020204" pitchFamily="34" charset="0"/>
              <a:buChar char="•"/>
            </a:pPr>
            <a:r>
              <a:rPr lang="en-US" sz="1800" b="0" i="0">
                <a:effectLst/>
                <a:highlight>
                  <a:srgbClr val="FFFFFF"/>
                </a:highlight>
              </a:rPr>
              <a:t>Keerthi </a:t>
            </a:r>
            <a:r>
              <a:rPr lang="en-US" sz="1800" b="0" i="0" err="1">
                <a:effectLst/>
                <a:highlight>
                  <a:srgbClr val="FFFFFF"/>
                </a:highlight>
              </a:rPr>
              <a:t>Nethiguntla</a:t>
            </a:r>
            <a:endParaRPr lang="en-US" sz="1800" b="0" i="0">
              <a:effectLst/>
              <a:highlight>
                <a:srgbClr val="FFFFFF"/>
              </a:highlight>
              <a:cs typeface="Calibri"/>
            </a:endParaRPr>
          </a:p>
          <a:p>
            <a:pPr lvl="1" indent="-228600">
              <a:buFont typeface="Courier New" panose="020B0604020202020204" pitchFamily="34" charset="0"/>
              <a:buChar char="o"/>
            </a:pPr>
            <a:r>
              <a:rPr lang="en-US" sz="1600" b="0" i="0" u="sng">
                <a:effectLst/>
                <a:highlight>
                  <a:srgbClr val="FFFFFF"/>
                </a:highlight>
                <a:hlinkClick r:id="rId4"/>
              </a:rPr>
              <a:t>nethiguntla.k@northeastern.edu</a:t>
            </a:r>
            <a:endParaRPr lang="en-US" sz="1600" b="0" i="0">
              <a:effectLst/>
              <a:highlight>
                <a:srgbClr val="FFFFFF"/>
              </a:highlight>
              <a:cs typeface="Calibri"/>
            </a:endParaRPr>
          </a:p>
          <a:p>
            <a:pPr indent="-228600">
              <a:buFont typeface="Arial" panose="020B0604020202020204" pitchFamily="34" charset="0"/>
              <a:buChar char="•"/>
            </a:pPr>
            <a:r>
              <a:rPr lang="en-US" sz="1800" b="0" i="0">
                <a:effectLst/>
                <a:highlight>
                  <a:srgbClr val="FFFFFF"/>
                </a:highlight>
              </a:rPr>
              <a:t>Juttu Gajendra Anurag</a:t>
            </a:r>
            <a:endParaRPr lang="en-US" sz="1800" b="0" i="0">
              <a:effectLst/>
              <a:highlight>
                <a:srgbClr val="FFFFFF"/>
              </a:highlight>
              <a:cs typeface="Calibri"/>
            </a:endParaRPr>
          </a:p>
          <a:p>
            <a:pPr lvl="1" indent="-228600">
              <a:buFont typeface="Courier New" panose="020B0604020202020204" pitchFamily="34" charset="0"/>
              <a:buChar char="o"/>
            </a:pPr>
            <a:r>
              <a:rPr lang="en-US" sz="1600" b="0" i="0" u="sng">
                <a:effectLst/>
                <a:highlight>
                  <a:srgbClr val="FFFFFF"/>
                </a:highlight>
                <a:hlinkClick r:id="rId5"/>
              </a:rPr>
              <a:t>gajendraanurag.j@northeastern.edu</a:t>
            </a:r>
            <a:endParaRPr lang="en-US" sz="1600" b="0" i="0">
              <a:effectLst/>
              <a:highlight>
                <a:srgbClr val="FFFFFF"/>
              </a:highlight>
              <a:cs typeface="Calibri"/>
            </a:endParaRPr>
          </a:p>
          <a:p>
            <a:pPr indent="-228600">
              <a:buFont typeface="Arial" panose="020B0604020202020204" pitchFamily="34" charset="0"/>
              <a:buChar char="•"/>
            </a:pPr>
            <a:endParaRPr lang="en-US" sz="1800">
              <a:cs typeface="Calibri"/>
            </a:endParaRPr>
          </a:p>
        </p:txBody>
      </p:sp>
      <p:pic>
        <p:nvPicPr>
          <p:cNvPr id="8" name="Picture Placeholder 7">
            <a:extLst>
              <a:ext uri="{FF2B5EF4-FFF2-40B4-BE49-F238E27FC236}">
                <a16:creationId xmlns:a16="http://schemas.microsoft.com/office/drawing/2014/main" id="{D8E141E1-DB4B-A7FC-E3A3-87D5B80EF815}"/>
              </a:ext>
            </a:extLst>
          </p:cNvPr>
          <p:cNvPicPr>
            <a:picLocks noGrp="1" noChangeAspect="1"/>
          </p:cNvPicPr>
          <p:nvPr>
            <p:ph type="pic" idx="1"/>
          </p:nvPr>
        </p:nvPicPr>
        <p:blipFill rotWithShape="1">
          <a:blip r:embed="rId6">
            <a:extLst>
              <a:ext uri="{28A0092B-C50C-407E-A947-70E740481C1C}">
                <a14:useLocalDpi xmlns:a14="http://schemas.microsoft.com/office/drawing/2010/main" val="0"/>
              </a:ext>
            </a:extLst>
          </a:blip>
          <a:srcRect l="10895" r="3268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9" name="Freeform 8">
            <a:extLst>
              <a:ext uri="{FF2B5EF4-FFF2-40B4-BE49-F238E27FC236}">
                <a16:creationId xmlns:a16="http://schemas.microsoft.com/office/drawing/2014/main" id="{8BB43EA4-99E2-2EC4-7317-A8F512BA1723}"/>
              </a:ext>
            </a:extLst>
          </p:cNvPr>
          <p:cNvSpPr/>
          <p:nvPr/>
        </p:nvSpPr>
        <p:spPr>
          <a:xfrm>
            <a:off x="10510407" y="6071632"/>
            <a:ext cx="968548" cy="513331"/>
          </a:xfrm>
          <a:custGeom>
            <a:avLst/>
            <a:gdLst/>
            <a:ahLst/>
            <a:cxnLst/>
            <a:rect l="l" t="t" r="r" b="b"/>
            <a:pathLst>
              <a:path w="968548" h="513331">
                <a:moveTo>
                  <a:pt x="0" y="0"/>
                </a:moveTo>
                <a:lnTo>
                  <a:pt x="968548" y="0"/>
                </a:lnTo>
                <a:lnTo>
                  <a:pt x="968548" y="513330"/>
                </a:lnTo>
                <a:lnTo>
                  <a:pt x="0" y="5133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extLst>
      <p:ext uri="{BB962C8B-B14F-4D97-AF65-F5344CB8AC3E}">
        <p14:creationId xmlns:p14="http://schemas.microsoft.com/office/powerpoint/2010/main" val="278525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0" name="Rectangle 39">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40C8A-A0B4-F293-9CAC-6722668BF5B0}"/>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Admin App Authentication</a:t>
            </a:r>
          </a:p>
        </p:txBody>
      </p:sp>
      <p:pic>
        <p:nvPicPr>
          <p:cNvPr id="5" name="Picture 4" descr="A screenshot of a computer&#10;&#10;Description automatically generated">
            <a:extLst>
              <a:ext uri="{FF2B5EF4-FFF2-40B4-BE49-F238E27FC236}">
                <a16:creationId xmlns:a16="http://schemas.microsoft.com/office/drawing/2014/main" id="{57197451-0B39-F557-FA72-B3DF2C3B6BED}"/>
              </a:ext>
            </a:extLst>
          </p:cNvPr>
          <p:cNvPicPr>
            <a:picLocks noChangeAspect="1"/>
          </p:cNvPicPr>
          <p:nvPr/>
        </p:nvPicPr>
        <p:blipFill rotWithShape="1">
          <a:blip r:embed="rId2"/>
          <a:srcRect l="3191" r="19985" b="-1"/>
          <a:stretch/>
        </p:blipFill>
        <p:spPr>
          <a:xfrm>
            <a:off x="176357" y="1975472"/>
            <a:ext cx="5670479" cy="3935293"/>
          </a:xfrm>
          <a:prstGeom prst="rect">
            <a:avLst/>
          </a:prstGeom>
        </p:spPr>
      </p:pic>
      <p:pic>
        <p:nvPicPr>
          <p:cNvPr id="4" name="Content Placeholder 3" descr="A screenshot of a login screen&#10;&#10;Description automatically generated">
            <a:extLst>
              <a:ext uri="{FF2B5EF4-FFF2-40B4-BE49-F238E27FC236}">
                <a16:creationId xmlns:a16="http://schemas.microsoft.com/office/drawing/2014/main" id="{43F39E78-BA3C-F349-14B5-FDCE9309AEAA}"/>
              </a:ext>
            </a:extLst>
          </p:cNvPr>
          <p:cNvPicPr>
            <a:picLocks noGrp="1" noChangeAspect="1"/>
          </p:cNvPicPr>
          <p:nvPr>
            <p:ph idx="1"/>
          </p:nvPr>
        </p:nvPicPr>
        <p:blipFill rotWithShape="1">
          <a:blip r:embed="rId3"/>
          <a:srcRect l="3170" r="20006" b="-1"/>
          <a:stretch/>
        </p:blipFill>
        <p:spPr>
          <a:xfrm>
            <a:off x="6262227" y="1974658"/>
            <a:ext cx="5597616" cy="3940766"/>
          </a:xfrm>
          <a:prstGeom prst="rect">
            <a:avLst/>
          </a:prstGeom>
        </p:spPr>
      </p:pic>
      <p:sp>
        <p:nvSpPr>
          <p:cNvPr id="6" name="Freeform 8">
            <a:extLst>
              <a:ext uri="{FF2B5EF4-FFF2-40B4-BE49-F238E27FC236}">
                <a16:creationId xmlns:a16="http://schemas.microsoft.com/office/drawing/2014/main" id="{DF884427-14A1-2429-4F6F-EA0452A2321F}"/>
              </a:ext>
            </a:extLst>
          </p:cNvPr>
          <p:cNvSpPr/>
          <p:nvPr/>
        </p:nvSpPr>
        <p:spPr>
          <a:xfrm>
            <a:off x="10898152" y="6080421"/>
            <a:ext cx="968548" cy="513331"/>
          </a:xfrm>
          <a:custGeom>
            <a:avLst/>
            <a:gdLst/>
            <a:ahLst/>
            <a:cxnLst/>
            <a:rect l="l" t="t" r="r" b="b"/>
            <a:pathLst>
              <a:path w="968548" h="513331">
                <a:moveTo>
                  <a:pt x="0" y="0"/>
                </a:moveTo>
                <a:lnTo>
                  <a:pt x="968548" y="0"/>
                </a:lnTo>
                <a:lnTo>
                  <a:pt x="968548" y="513330"/>
                </a:lnTo>
                <a:lnTo>
                  <a:pt x="0" y="513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1380421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40C8A-A0B4-F293-9CAC-6722668BF5B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Admin Landing</a:t>
            </a:r>
            <a:r>
              <a:rPr lang="en-US" sz="3200" kern="1200">
                <a:solidFill>
                  <a:schemeClr val="bg1"/>
                </a:solidFill>
                <a:latin typeface="+mj-lt"/>
                <a:ea typeface="+mj-ea"/>
                <a:cs typeface="+mj-cs"/>
              </a:rPr>
              <a:t> page</a:t>
            </a:r>
          </a:p>
        </p:txBody>
      </p:sp>
      <p:pic>
        <p:nvPicPr>
          <p:cNvPr id="5" name="Content Placeholder 4" descr="A screenshot of a graph&#10;&#10;Description automatically generated">
            <a:extLst>
              <a:ext uri="{FF2B5EF4-FFF2-40B4-BE49-F238E27FC236}">
                <a16:creationId xmlns:a16="http://schemas.microsoft.com/office/drawing/2014/main" id="{EABA72C4-DB13-65C4-2FC8-FF57CEE9189D}"/>
              </a:ext>
            </a:extLst>
          </p:cNvPr>
          <p:cNvPicPr>
            <a:picLocks noGrp="1" noChangeAspect="1"/>
          </p:cNvPicPr>
          <p:nvPr>
            <p:ph idx="1"/>
          </p:nvPr>
        </p:nvPicPr>
        <p:blipFill>
          <a:blip r:embed="rId2"/>
          <a:stretch>
            <a:fillRect/>
          </a:stretch>
        </p:blipFill>
        <p:spPr>
          <a:xfrm>
            <a:off x="1381743" y="1488578"/>
            <a:ext cx="9563290" cy="5145542"/>
          </a:xfrm>
          <a:prstGeom prst="rect">
            <a:avLst/>
          </a:prstGeom>
        </p:spPr>
      </p:pic>
      <p:sp>
        <p:nvSpPr>
          <p:cNvPr id="4" name="Freeform 8">
            <a:extLst>
              <a:ext uri="{FF2B5EF4-FFF2-40B4-BE49-F238E27FC236}">
                <a16:creationId xmlns:a16="http://schemas.microsoft.com/office/drawing/2014/main" id="{DD4EEB97-4C34-01E2-C223-7201AA013727}"/>
              </a:ext>
            </a:extLst>
          </p:cNvPr>
          <p:cNvSpPr/>
          <p:nvPr/>
        </p:nvSpPr>
        <p:spPr>
          <a:xfrm>
            <a:off x="10654312" y="6121061"/>
            <a:ext cx="968548" cy="513331"/>
          </a:xfrm>
          <a:custGeom>
            <a:avLst/>
            <a:gdLst/>
            <a:ahLst/>
            <a:cxnLst/>
            <a:rect l="l" t="t" r="r" b="b"/>
            <a:pathLst>
              <a:path w="968548" h="513331">
                <a:moveTo>
                  <a:pt x="0" y="0"/>
                </a:moveTo>
                <a:lnTo>
                  <a:pt x="968548" y="0"/>
                </a:lnTo>
                <a:lnTo>
                  <a:pt x="968548" y="513330"/>
                </a:lnTo>
                <a:lnTo>
                  <a:pt x="0" y="513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1727611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40C8A-A0B4-F293-9CAC-6722668BF5B0}"/>
              </a:ext>
            </a:extLst>
          </p:cNvPr>
          <p:cNvSpPr>
            <a:spLocks noGrp="1"/>
          </p:cNvSpPr>
          <p:nvPr>
            <p:ph type="title"/>
          </p:nvPr>
        </p:nvSpPr>
        <p:spPr>
          <a:xfrm>
            <a:off x="838200" y="365125"/>
            <a:ext cx="10515600" cy="1325563"/>
          </a:xfrm>
        </p:spPr>
        <p:txBody>
          <a:bodyPr>
            <a:normAutofit/>
          </a:bodyPr>
          <a:lstStyle/>
          <a:p>
            <a:r>
              <a:rPr lang="en-US" sz="5400">
                <a:latin typeface="Times New Roman" panose="02020603050405020304" pitchFamily="18" charset="0"/>
                <a:cs typeface="Times New Roman" panose="02020603050405020304" pitchFamily="18" charset="0"/>
              </a:rPr>
              <a:t>Functionalities</a:t>
            </a:r>
            <a:endParaRPr lang="en-IN" sz="5400">
              <a:latin typeface="Times New Roman" panose="02020603050405020304" pitchFamily="18" charset="0"/>
              <a:cs typeface="Times New Roman" panose="02020603050405020304" pitchFamily="18" charset="0"/>
            </a:endParaRPr>
          </a:p>
        </p:txBody>
      </p:sp>
      <p:sp>
        <p:nvSpPr>
          <p:cNvPr id="7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ontent Placeholder 2">
            <a:extLst>
              <a:ext uri="{FF2B5EF4-FFF2-40B4-BE49-F238E27FC236}">
                <a16:creationId xmlns:a16="http://schemas.microsoft.com/office/drawing/2014/main" id="{24D96F63-8C38-5906-2B4E-12AF2B1EFF32}"/>
              </a:ext>
            </a:extLst>
          </p:cNvPr>
          <p:cNvSpPr>
            <a:spLocks noGrp="1"/>
          </p:cNvSpPr>
          <p:nvPr>
            <p:ph idx="1"/>
          </p:nvPr>
        </p:nvSpPr>
        <p:spPr>
          <a:xfrm>
            <a:off x="838200" y="1696911"/>
            <a:ext cx="10515600" cy="4813772"/>
          </a:xfrm>
        </p:spPr>
        <p:txBody>
          <a:bodyPr vert="horz" lIns="91440" tIns="45720" rIns="91440" bIns="45720" rtlCol="0" anchor="t">
            <a:normAutofit/>
          </a:bodyPr>
          <a:lstStyle/>
          <a:p>
            <a:r>
              <a:rPr lang="en-IN" sz="1500">
                <a:cs typeface="Calibri"/>
              </a:rPr>
              <a:t>User</a:t>
            </a:r>
            <a:endParaRPr lang="en-IN" sz="1500">
              <a:ea typeface="Calibri"/>
              <a:cs typeface="Calibri"/>
            </a:endParaRPr>
          </a:p>
          <a:p>
            <a:pPr lvl="1"/>
            <a:r>
              <a:rPr lang="en-IN" sz="1500">
                <a:ea typeface="+mn-lt"/>
                <a:cs typeface="+mn-lt"/>
              </a:rPr>
              <a:t>Authentication: Users have the option to log in or sign up to access their accounts securely.</a:t>
            </a:r>
          </a:p>
          <a:p>
            <a:pPr lvl="1"/>
            <a:r>
              <a:rPr lang="en-IN" sz="1500">
                <a:ea typeface="+mn-lt"/>
                <a:cs typeface="+mn-lt"/>
              </a:rPr>
              <a:t>Listing Creation: Users can create detailed listings, including comprehensive information and photo uploads.</a:t>
            </a:r>
          </a:p>
          <a:p>
            <a:pPr lvl="1"/>
            <a:r>
              <a:rPr lang="en-IN" sz="1500">
                <a:ea typeface="+mn-lt"/>
                <a:cs typeface="+mn-lt"/>
              </a:rPr>
              <a:t>Listing Exploration: Users can browse through a variety of listings using advanced filters and view them on an interactive map to locate properties in their vicinity.</a:t>
            </a:r>
          </a:p>
          <a:p>
            <a:pPr lvl="1"/>
            <a:r>
              <a:rPr lang="en-IN" sz="1500">
                <a:ea typeface="+mn-lt"/>
                <a:cs typeface="+mn-lt"/>
              </a:rPr>
              <a:t>Subscription Management: Users can subscribe to different payment plans and easily manage their subscription preferences.</a:t>
            </a:r>
          </a:p>
          <a:p>
            <a:pPr lvl="1"/>
            <a:r>
              <a:rPr lang="en-IN" sz="1500">
                <a:ea typeface="+mn-lt"/>
                <a:cs typeface="+mn-lt"/>
              </a:rPr>
              <a:t>Account Administration: Users have the ability to oversee their account settings, including profile details and password updates, ensuring a personalized experience.</a:t>
            </a:r>
          </a:p>
          <a:p>
            <a:pPr lvl="1"/>
            <a:endParaRPr lang="en-IN" sz="1500">
              <a:cs typeface="Calibri"/>
            </a:endParaRPr>
          </a:p>
          <a:p>
            <a:r>
              <a:rPr lang="en-IN" sz="1500">
                <a:cs typeface="Calibri"/>
              </a:rPr>
              <a:t>Admin</a:t>
            </a:r>
            <a:endParaRPr lang="en-IN" sz="1500">
              <a:ea typeface="Calibri"/>
              <a:cs typeface="Calibri"/>
            </a:endParaRPr>
          </a:p>
          <a:p>
            <a:pPr lvl="1"/>
            <a:r>
              <a:rPr lang="en-IN" sz="1500">
                <a:ea typeface="+mn-lt"/>
                <a:cs typeface="+mn-lt"/>
              </a:rPr>
              <a:t>Authentication: Administrators can log in or sign up to access their dashboard. The dashboard includes detailed statistics and graphs.</a:t>
            </a:r>
          </a:p>
          <a:p>
            <a:pPr lvl="1"/>
            <a:r>
              <a:rPr lang="en-IN" sz="1500">
                <a:ea typeface="+mn-lt"/>
                <a:cs typeface="+mn-lt"/>
              </a:rPr>
              <a:t>User Management: Administrators can view all users and delete users along with their associated posts.</a:t>
            </a:r>
            <a:endParaRPr lang="en-IN" sz="1500">
              <a:ea typeface="Calibri"/>
              <a:cs typeface="Calibri"/>
            </a:endParaRPr>
          </a:p>
          <a:p>
            <a:pPr lvl="1"/>
            <a:r>
              <a:rPr lang="en-IN" sz="1500">
                <a:ea typeface="+mn-lt"/>
                <a:cs typeface="+mn-lt"/>
              </a:rPr>
              <a:t>Post Management: Administrators can view all posts and delete individual posts.</a:t>
            </a:r>
            <a:endParaRPr lang="en-US" sz="1500">
              <a:ea typeface="Calibri"/>
              <a:cs typeface="Calibri"/>
            </a:endParaRPr>
          </a:p>
          <a:p>
            <a:pPr lvl="1"/>
            <a:r>
              <a:rPr lang="en-IN" sz="1500">
                <a:ea typeface="+mn-lt"/>
                <a:cs typeface="+mn-lt"/>
              </a:rPr>
              <a:t>Post Approval: When a user creates a listing, it is initially in a pending state. Administrators can review and approve listings.</a:t>
            </a:r>
            <a:endParaRPr lang="en-US" sz="1500">
              <a:ea typeface="Calibri"/>
              <a:cs typeface="Calibri"/>
            </a:endParaRPr>
          </a:p>
          <a:p>
            <a:pPr lvl="1"/>
            <a:r>
              <a:rPr lang="en-IN" sz="1500">
                <a:ea typeface="+mn-lt"/>
                <a:cs typeface="+mn-lt"/>
              </a:rPr>
              <a:t>Post Deactivation: If a user reports a listing as inappropriate, the request is sent to the administrator for review. The administrator can then deactivate the reported post after reviewing it.</a:t>
            </a:r>
            <a:endParaRPr lang="en-US" sz="1500">
              <a:ea typeface="Calibri"/>
              <a:cs typeface="Calibri"/>
            </a:endParaRPr>
          </a:p>
        </p:txBody>
      </p:sp>
      <p:sp>
        <p:nvSpPr>
          <p:cNvPr id="4" name="Freeform 8">
            <a:extLst>
              <a:ext uri="{FF2B5EF4-FFF2-40B4-BE49-F238E27FC236}">
                <a16:creationId xmlns:a16="http://schemas.microsoft.com/office/drawing/2014/main" id="{3E108C1F-DC8F-7D9C-D0E7-A7D828CDD571}"/>
              </a:ext>
            </a:extLst>
          </p:cNvPr>
          <p:cNvSpPr/>
          <p:nvPr/>
        </p:nvSpPr>
        <p:spPr>
          <a:xfrm>
            <a:off x="10654312" y="6121061"/>
            <a:ext cx="968548" cy="513331"/>
          </a:xfrm>
          <a:custGeom>
            <a:avLst/>
            <a:gdLst/>
            <a:ahLst/>
            <a:cxnLst/>
            <a:rect l="l" t="t" r="r" b="b"/>
            <a:pathLst>
              <a:path w="968548" h="513331">
                <a:moveTo>
                  <a:pt x="0" y="0"/>
                </a:moveTo>
                <a:lnTo>
                  <a:pt x="968548" y="0"/>
                </a:lnTo>
                <a:lnTo>
                  <a:pt x="968548" y="513330"/>
                </a:lnTo>
                <a:lnTo>
                  <a:pt x="0" y="513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3629583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AAD52C3-F510-4AD2-8B1D-7D8A574B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40C8A-A0B4-F293-9CAC-6722668BF5B0}"/>
              </a:ext>
            </a:extLst>
          </p:cNvPr>
          <p:cNvSpPr>
            <a:spLocks noGrp="1"/>
          </p:cNvSpPr>
          <p:nvPr>
            <p:ph type="title"/>
          </p:nvPr>
        </p:nvSpPr>
        <p:spPr>
          <a:xfrm>
            <a:off x="838197" y="4451009"/>
            <a:ext cx="5171299" cy="1659925"/>
          </a:xfrm>
        </p:spPr>
        <p:txBody>
          <a:bodyPr>
            <a:normAutofit/>
          </a:bodyPr>
          <a:lstStyle/>
          <a:p>
            <a:r>
              <a:rPr lang="en-US" sz="4000">
                <a:ea typeface="+mj-lt"/>
                <a:cs typeface="+mj-lt"/>
              </a:rPr>
              <a:t>Progressive Web Apps</a:t>
            </a:r>
            <a:endParaRPr lang="en-US" sz="4000"/>
          </a:p>
        </p:txBody>
      </p:sp>
      <p:pic>
        <p:nvPicPr>
          <p:cNvPr id="6" name="Picture 5" descr="A screenshot of a website&#10;&#10;Description automatically generated">
            <a:extLst>
              <a:ext uri="{FF2B5EF4-FFF2-40B4-BE49-F238E27FC236}">
                <a16:creationId xmlns:a16="http://schemas.microsoft.com/office/drawing/2014/main" id="{4E43A90B-B724-4DD4-74B6-E7C9B715B4FB}"/>
              </a:ext>
            </a:extLst>
          </p:cNvPr>
          <p:cNvPicPr>
            <a:picLocks noChangeAspect="1"/>
          </p:cNvPicPr>
          <p:nvPr/>
        </p:nvPicPr>
        <p:blipFill>
          <a:blip r:embed="rId2"/>
          <a:stretch>
            <a:fillRect/>
          </a:stretch>
        </p:blipFill>
        <p:spPr>
          <a:xfrm>
            <a:off x="5165" y="12851"/>
            <a:ext cx="6088279" cy="4594384"/>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C175017D-CA19-3E60-754C-8206FF7E3DED}"/>
              </a:ext>
            </a:extLst>
          </p:cNvPr>
          <p:cNvPicPr>
            <a:picLocks noChangeAspect="1"/>
          </p:cNvPicPr>
          <p:nvPr/>
        </p:nvPicPr>
        <p:blipFill>
          <a:blip r:embed="rId3"/>
          <a:stretch>
            <a:fillRect/>
          </a:stretch>
        </p:blipFill>
        <p:spPr>
          <a:xfrm>
            <a:off x="6182501" y="6399"/>
            <a:ext cx="6010789" cy="4594370"/>
          </a:xfrm>
          <a:prstGeom prst="rect">
            <a:avLst/>
          </a:prstGeom>
        </p:spPr>
      </p:pic>
      <p:sp>
        <p:nvSpPr>
          <p:cNvPr id="4" name="Freeform 8">
            <a:extLst>
              <a:ext uri="{FF2B5EF4-FFF2-40B4-BE49-F238E27FC236}">
                <a16:creationId xmlns:a16="http://schemas.microsoft.com/office/drawing/2014/main" id="{38A62EF9-5D3D-DF2F-206B-5B9D01F96861}"/>
              </a:ext>
            </a:extLst>
          </p:cNvPr>
          <p:cNvSpPr/>
          <p:nvPr/>
        </p:nvSpPr>
        <p:spPr>
          <a:xfrm>
            <a:off x="10654312" y="6121061"/>
            <a:ext cx="968548" cy="513331"/>
          </a:xfrm>
          <a:custGeom>
            <a:avLst/>
            <a:gdLst/>
            <a:ahLst/>
            <a:cxnLst/>
            <a:rect l="l" t="t" r="r" b="b"/>
            <a:pathLst>
              <a:path w="968548" h="513331">
                <a:moveTo>
                  <a:pt x="0" y="0"/>
                </a:moveTo>
                <a:lnTo>
                  <a:pt x="968548" y="0"/>
                </a:lnTo>
                <a:lnTo>
                  <a:pt x="968548" y="513330"/>
                </a:lnTo>
                <a:lnTo>
                  <a:pt x="0" y="513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4160600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40C8A-A0B4-F293-9CAC-6722668BF5B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ea typeface="+mj-lt"/>
                <a:cs typeface="+mj-lt"/>
              </a:rPr>
              <a:t>Internationalization (i18n)</a:t>
            </a:r>
            <a:endParaRPr lang="en-US">
              <a:solidFill>
                <a:schemeClr val="bg1"/>
              </a:solidFill>
              <a:ea typeface="+mj-ea"/>
              <a:cs typeface="+mj-cs"/>
            </a:endParaRPr>
          </a:p>
        </p:txBody>
      </p:sp>
      <p:pic>
        <p:nvPicPr>
          <p:cNvPr id="5" name="Content Placeholder 4" descr="A screenshot of a computer&#10;&#10;Description automatically generated">
            <a:extLst>
              <a:ext uri="{FF2B5EF4-FFF2-40B4-BE49-F238E27FC236}">
                <a16:creationId xmlns:a16="http://schemas.microsoft.com/office/drawing/2014/main" id="{0102ED0F-03C9-06D2-FAE9-942ED3FD7C6B}"/>
              </a:ext>
            </a:extLst>
          </p:cNvPr>
          <p:cNvPicPr>
            <a:picLocks noGrp="1" noChangeAspect="1"/>
          </p:cNvPicPr>
          <p:nvPr>
            <p:ph idx="1"/>
          </p:nvPr>
        </p:nvPicPr>
        <p:blipFill>
          <a:blip r:embed="rId2"/>
          <a:stretch>
            <a:fillRect/>
          </a:stretch>
        </p:blipFill>
        <p:spPr>
          <a:xfrm>
            <a:off x="2356256" y="1675227"/>
            <a:ext cx="7479487" cy="4394199"/>
          </a:xfrm>
          <a:prstGeom prst="rect">
            <a:avLst/>
          </a:prstGeom>
        </p:spPr>
      </p:pic>
      <p:sp>
        <p:nvSpPr>
          <p:cNvPr id="4" name="Freeform 8">
            <a:extLst>
              <a:ext uri="{FF2B5EF4-FFF2-40B4-BE49-F238E27FC236}">
                <a16:creationId xmlns:a16="http://schemas.microsoft.com/office/drawing/2014/main" id="{38A62EF9-5D3D-DF2F-206B-5B9D01F96861}"/>
              </a:ext>
            </a:extLst>
          </p:cNvPr>
          <p:cNvSpPr/>
          <p:nvPr/>
        </p:nvSpPr>
        <p:spPr>
          <a:xfrm>
            <a:off x="10654312" y="6121061"/>
            <a:ext cx="968548" cy="513331"/>
          </a:xfrm>
          <a:custGeom>
            <a:avLst/>
            <a:gdLst/>
            <a:ahLst/>
            <a:cxnLst/>
            <a:rect l="l" t="t" r="r" b="b"/>
            <a:pathLst>
              <a:path w="968548" h="513331">
                <a:moveTo>
                  <a:pt x="0" y="0"/>
                </a:moveTo>
                <a:lnTo>
                  <a:pt x="968548" y="0"/>
                </a:lnTo>
                <a:lnTo>
                  <a:pt x="968548" y="513330"/>
                </a:lnTo>
                <a:lnTo>
                  <a:pt x="0" y="513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3575131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51A551-60DA-FD7C-305C-91006963E117}"/>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                        THANK YOU </a:t>
            </a:r>
          </a:p>
        </p:txBody>
      </p:sp>
      <p:sp>
        <p:nvSpPr>
          <p:cNvPr id="4" name="TextBox 3">
            <a:extLst>
              <a:ext uri="{FF2B5EF4-FFF2-40B4-BE49-F238E27FC236}">
                <a16:creationId xmlns:a16="http://schemas.microsoft.com/office/drawing/2014/main" id="{24F28D24-DA22-599F-E8BE-957E7B9EA33C}"/>
              </a:ext>
            </a:extLst>
          </p:cNvPr>
          <p:cNvSpPr txBox="1"/>
          <p:nvPr/>
        </p:nvSpPr>
        <p:spPr>
          <a:xfrm>
            <a:off x="599609" y="4685288"/>
            <a:ext cx="4171994" cy="1035781"/>
          </a:xfrm>
          <a:prstGeom prst="rect">
            <a:avLst/>
          </a:prstGeom>
        </p:spPr>
        <p:txBody>
          <a:bodyPr vert="horz" lIns="91440" tIns="45720" rIns="91440" bIns="45720" rtlCol="0">
            <a:normAutofit/>
          </a:bodyPr>
          <a:lstStyle/>
          <a:p>
            <a:pPr>
              <a:lnSpc>
                <a:spcPct val="90000"/>
              </a:lnSpc>
              <a:spcBef>
                <a:spcPts val="1000"/>
              </a:spcBef>
            </a:pPr>
            <a:r>
              <a:rPr lang="en-US" sz="2200" kern="1200">
                <a:solidFill>
                  <a:schemeClr val="tx1"/>
                </a:solidFill>
                <a:latin typeface="+mn-lt"/>
                <a:ea typeface="+mn-ea"/>
                <a:cs typeface="+mn-cs"/>
                <a:hlinkClick r:id="rId2"/>
              </a:rPr>
              <a:t>https://github.com/info-6150-spring-2024/final-project-roomy</a:t>
            </a:r>
            <a:r>
              <a:rPr lang="en-US" sz="2200" kern="1200">
                <a:solidFill>
                  <a:schemeClr val="tx1"/>
                </a:solidFill>
                <a:latin typeface="+mn-lt"/>
                <a:ea typeface="+mn-ea"/>
                <a:cs typeface="+mn-cs"/>
              </a:rPr>
              <a:t> </a:t>
            </a:r>
          </a:p>
        </p:txBody>
      </p:sp>
      <p:grpSp>
        <p:nvGrpSpPr>
          <p:cNvPr id="73" name="Group 72">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56543" cy="5989319"/>
            <a:chOff x="329184" y="1"/>
            <a:chExt cx="526433" cy="5989319"/>
          </a:xfrm>
        </p:grpSpPr>
        <p:cxnSp>
          <p:nvCxnSpPr>
            <p:cNvPr id="15" name="Straight Connector 14">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6433" cy="5989319"/>
            </a:xfrm>
            <a:prstGeom prst="rect">
              <a:avLst/>
            </a:prstGeom>
            <a:solidFill>
              <a:srgbClr val="5A32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B933860-3C4F-A726-08BE-FB891F819D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0572" y="569297"/>
            <a:ext cx="5608830" cy="5608830"/>
          </a:xfrm>
          <a:prstGeom prst="rect">
            <a:avLst/>
          </a:prstGeom>
        </p:spPr>
      </p:pic>
    </p:spTree>
    <p:extLst>
      <p:ext uri="{BB962C8B-B14F-4D97-AF65-F5344CB8AC3E}">
        <p14:creationId xmlns:p14="http://schemas.microsoft.com/office/powerpoint/2010/main" val="1744776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0646D73-102D-FBF6-AFDF-29CE540256AF}"/>
              </a:ext>
            </a:extLst>
          </p:cNvPr>
          <p:cNvSpPr txBox="1"/>
          <p:nvPr/>
        </p:nvSpPr>
        <p:spPr>
          <a:xfrm>
            <a:off x="262231" y="254057"/>
            <a:ext cx="4977976" cy="87286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a:latin typeface="+mj-lt"/>
                <a:ea typeface="+mj-ea"/>
                <a:cs typeface="+mj-cs"/>
              </a:rPr>
              <a:t>What is ROOMY ?</a:t>
            </a:r>
            <a:endParaRPr lang="en-US" sz="3600" kern="1200">
              <a:latin typeface="+mj-lt"/>
              <a:ea typeface="+mj-ea"/>
              <a:cs typeface="+mj-cs"/>
            </a:endParaRPr>
          </a:p>
        </p:txBody>
      </p:sp>
      <p:sp>
        <p:nvSpPr>
          <p:cNvPr id="3" name="TextBox 2">
            <a:extLst>
              <a:ext uri="{FF2B5EF4-FFF2-40B4-BE49-F238E27FC236}">
                <a16:creationId xmlns:a16="http://schemas.microsoft.com/office/drawing/2014/main" id="{3854CB78-AC43-5455-648D-275079E8A627}"/>
              </a:ext>
            </a:extLst>
          </p:cNvPr>
          <p:cNvSpPr txBox="1"/>
          <p:nvPr/>
        </p:nvSpPr>
        <p:spPr>
          <a:xfrm>
            <a:off x="262232" y="923513"/>
            <a:ext cx="6572610" cy="5750930"/>
          </a:xfrm>
          <a:prstGeom prst="rect">
            <a:avLst/>
          </a:prstGeom>
        </p:spPr>
        <p:txBody>
          <a:bodyPr vert="horz" lIns="91440" tIns="45720" rIns="91440" bIns="45720" rtlCol="0" anchor="ctr">
            <a:noAutofit/>
          </a:bodyPr>
          <a:lstStyle/>
          <a:p>
            <a:r>
              <a:rPr lang="en-US" sz="2800">
                <a:solidFill>
                  <a:schemeClr val="tx2"/>
                </a:solidFill>
                <a:highlight>
                  <a:srgbClr val="FFFFFF"/>
                </a:highlight>
                <a:ea typeface="+mn-lt"/>
                <a:cs typeface="+mn-lt"/>
              </a:rPr>
              <a:t>The Room Booking System is a web-based platform designed to facilitate the easy listing and booking of accommodations. Users can create listings for their available spaces, browse and contact postings, and process transactions securely. This application aims to streamline the process of finding short-term rentals for users by providing a user-friendly interface and a robust backend.</a:t>
            </a:r>
          </a:p>
          <a:p>
            <a:pPr>
              <a:lnSpc>
                <a:spcPct val="90000"/>
              </a:lnSpc>
              <a:spcAft>
                <a:spcPts val="600"/>
              </a:spcAft>
            </a:pPr>
            <a:endParaRPr lang="en-US" sz="2800">
              <a:solidFill>
                <a:schemeClr val="tx2"/>
              </a:solidFill>
              <a:highlight>
                <a:srgbClr val="FFFFFF"/>
              </a:highlight>
              <a:cs typeface="Calibri" panose="020F0502020204030204"/>
            </a:endParaRPr>
          </a:p>
        </p:txBody>
      </p:sp>
      <p:grpSp>
        <p:nvGrpSpPr>
          <p:cNvPr id="35" name="Group 34">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8" name="Freeform: Shape 17">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Graphic 37" descr="Bed">
            <a:extLst>
              <a:ext uri="{FF2B5EF4-FFF2-40B4-BE49-F238E27FC236}">
                <a16:creationId xmlns:a16="http://schemas.microsoft.com/office/drawing/2014/main" id="{B3EE11D3-DA46-6210-FD53-664337B1F9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
        <p:nvSpPr>
          <p:cNvPr id="6" name="Freeform 8">
            <a:extLst>
              <a:ext uri="{FF2B5EF4-FFF2-40B4-BE49-F238E27FC236}">
                <a16:creationId xmlns:a16="http://schemas.microsoft.com/office/drawing/2014/main" id="{A2CBED1D-DCA6-2B0F-326E-724F43B5E2D7}"/>
              </a:ext>
            </a:extLst>
          </p:cNvPr>
          <p:cNvSpPr/>
          <p:nvPr/>
        </p:nvSpPr>
        <p:spPr>
          <a:xfrm>
            <a:off x="10654312" y="6121061"/>
            <a:ext cx="968548" cy="513331"/>
          </a:xfrm>
          <a:custGeom>
            <a:avLst/>
            <a:gdLst/>
            <a:ahLst/>
            <a:cxnLst/>
            <a:rect l="l" t="t" r="r" b="b"/>
            <a:pathLst>
              <a:path w="968548" h="513331">
                <a:moveTo>
                  <a:pt x="0" y="0"/>
                </a:moveTo>
                <a:lnTo>
                  <a:pt x="968548" y="0"/>
                </a:lnTo>
                <a:lnTo>
                  <a:pt x="968548" y="513330"/>
                </a:lnTo>
                <a:lnTo>
                  <a:pt x="0" y="513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2048425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59" name="Freeform: Shape 58">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531381" y="892871"/>
            <a:ext cx="640871" cy="5321661"/>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530787" y="643467"/>
            <a:ext cx="381465" cy="5145031"/>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Rectangle 50">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19747" y="643467"/>
            <a:ext cx="9923094" cy="4893653"/>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8" name="Content Placeholder 7">
            <a:extLst>
              <a:ext uri="{FF2B5EF4-FFF2-40B4-BE49-F238E27FC236}">
                <a16:creationId xmlns:a16="http://schemas.microsoft.com/office/drawing/2014/main" id="{71165324-CF32-B672-E4B8-8B41613B64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162" y="1231748"/>
            <a:ext cx="2439930" cy="1332330"/>
          </a:xfrm>
          <a:prstGeom prst="rect">
            <a:avLst/>
          </a:prstGeom>
        </p:spPr>
      </p:pic>
      <p:sp>
        <p:nvSpPr>
          <p:cNvPr id="4" name="Freeform 8">
            <a:extLst>
              <a:ext uri="{FF2B5EF4-FFF2-40B4-BE49-F238E27FC236}">
                <a16:creationId xmlns:a16="http://schemas.microsoft.com/office/drawing/2014/main" id="{1CC8095B-4E8D-5455-395E-ECF572D4F009}"/>
              </a:ext>
            </a:extLst>
          </p:cNvPr>
          <p:cNvSpPr/>
          <p:nvPr/>
        </p:nvSpPr>
        <p:spPr>
          <a:xfrm>
            <a:off x="10944789" y="6295141"/>
            <a:ext cx="816131" cy="432550"/>
          </a:xfrm>
          <a:custGeom>
            <a:avLst/>
            <a:gdLst/>
            <a:ahLst/>
            <a:cxnLst/>
            <a:rect l="l" t="t" r="r" b="b"/>
            <a:pathLst>
              <a:path w="968548" h="513331">
                <a:moveTo>
                  <a:pt x="0" y="0"/>
                </a:moveTo>
                <a:lnTo>
                  <a:pt x="968548" y="0"/>
                </a:lnTo>
                <a:lnTo>
                  <a:pt x="968548" y="513330"/>
                </a:lnTo>
                <a:lnTo>
                  <a:pt x="0" y="513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pic>
        <p:nvPicPr>
          <p:cNvPr id="10" name="Picture 9">
            <a:extLst>
              <a:ext uri="{FF2B5EF4-FFF2-40B4-BE49-F238E27FC236}">
                <a16:creationId xmlns:a16="http://schemas.microsoft.com/office/drawing/2014/main" id="{B538EF94-15C1-B581-D518-08663225B3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3539" y="3340903"/>
            <a:ext cx="2439929" cy="1272654"/>
          </a:xfrm>
          <a:prstGeom prst="rect">
            <a:avLst/>
          </a:prstGeom>
        </p:spPr>
      </p:pic>
      <p:pic>
        <p:nvPicPr>
          <p:cNvPr id="5" name="Graphic 4">
            <a:extLst>
              <a:ext uri="{FF2B5EF4-FFF2-40B4-BE49-F238E27FC236}">
                <a16:creationId xmlns:a16="http://schemas.microsoft.com/office/drawing/2014/main" id="{5826FAF8-5893-BFC8-5CF0-0A87DAC451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10036" y="1231748"/>
            <a:ext cx="2215200" cy="1332580"/>
          </a:xfrm>
          <a:prstGeom prst="rect">
            <a:avLst/>
          </a:prstGeom>
        </p:spPr>
      </p:pic>
      <p:pic>
        <p:nvPicPr>
          <p:cNvPr id="7" name="Graphic 6">
            <a:extLst>
              <a:ext uri="{FF2B5EF4-FFF2-40B4-BE49-F238E27FC236}">
                <a16:creationId xmlns:a16="http://schemas.microsoft.com/office/drawing/2014/main" id="{62B2BF0A-7948-0B69-D664-B5FF253D759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35117" y="1290483"/>
            <a:ext cx="2915658" cy="1214857"/>
          </a:xfrm>
          <a:prstGeom prst="rect">
            <a:avLst/>
          </a:prstGeom>
        </p:spPr>
      </p:pic>
      <p:pic>
        <p:nvPicPr>
          <p:cNvPr id="11" name="Graphic 10">
            <a:extLst>
              <a:ext uri="{FF2B5EF4-FFF2-40B4-BE49-F238E27FC236}">
                <a16:creationId xmlns:a16="http://schemas.microsoft.com/office/drawing/2014/main" id="{CADD1651-22E0-90DF-BCCA-F7FABFE7347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06414" y="3091558"/>
            <a:ext cx="2215200" cy="1272654"/>
          </a:xfrm>
          <a:prstGeom prst="rect">
            <a:avLst/>
          </a:prstGeom>
        </p:spPr>
      </p:pic>
      <p:sp>
        <p:nvSpPr>
          <p:cNvPr id="6" name="TextBox 5">
            <a:extLst>
              <a:ext uri="{FF2B5EF4-FFF2-40B4-BE49-F238E27FC236}">
                <a16:creationId xmlns:a16="http://schemas.microsoft.com/office/drawing/2014/main" id="{99B8962B-8E27-DD18-99D0-B9CAABEFC3D3}"/>
              </a:ext>
            </a:extLst>
          </p:cNvPr>
          <p:cNvSpPr txBox="1"/>
          <p:nvPr/>
        </p:nvSpPr>
        <p:spPr>
          <a:xfrm>
            <a:off x="7136508" y="2507296"/>
            <a:ext cx="2713363" cy="3216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57123">
              <a:spcAft>
                <a:spcPts val="540"/>
              </a:spcAft>
            </a:pPr>
            <a:r>
              <a:rPr lang="en-US" sz="1490" kern="1200">
                <a:solidFill>
                  <a:schemeClr val="tx1"/>
                </a:solidFill>
                <a:latin typeface="+mn-lt"/>
                <a:ea typeface="+mn-ea"/>
                <a:cs typeface="Calibri"/>
              </a:rPr>
              <a:t>For managing user subscriptions</a:t>
            </a:r>
            <a:endParaRPr lang="en-US">
              <a:ea typeface="Calibri"/>
              <a:cs typeface="Calibri"/>
            </a:endParaRPr>
          </a:p>
        </p:txBody>
      </p:sp>
      <p:sp>
        <p:nvSpPr>
          <p:cNvPr id="3" name="TextBox 2">
            <a:extLst>
              <a:ext uri="{FF2B5EF4-FFF2-40B4-BE49-F238E27FC236}">
                <a16:creationId xmlns:a16="http://schemas.microsoft.com/office/drawing/2014/main" id="{18237BE0-67A4-73F4-3496-071AEF86F2B3}"/>
              </a:ext>
            </a:extLst>
          </p:cNvPr>
          <p:cNvSpPr txBox="1"/>
          <p:nvPr/>
        </p:nvSpPr>
        <p:spPr>
          <a:xfrm>
            <a:off x="4206368" y="4367111"/>
            <a:ext cx="2416343" cy="3216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57123">
              <a:spcAft>
                <a:spcPts val="540"/>
              </a:spcAft>
            </a:pPr>
            <a:r>
              <a:rPr lang="en-US" sz="1490" kern="1200">
                <a:solidFill>
                  <a:schemeClr val="tx1"/>
                </a:solidFill>
                <a:latin typeface="+mn-lt"/>
                <a:ea typeface="+mn-ea"/>
                <a:cs typeface="Calibri"/>
              </a:rPr>
              <a:t>Azure Blob and Email service</a:t>
            </a:r>
            <a:endParaRPr lang="en-US">
              <a:ea typeface="Calibri"/>
              <a:cs typeface="Calibri"/>
            </a:endParaRPr>
          </a:p>
        </p:txBody>
      </p:sp>
      <p:pic>
        <p:nvPicPr>
          <p:cNvPr id="2" name="Picture 1" descr="File:Redux Logo.png">
            <a:extLst>
              <a:ext uri="{FF2B5EF4-FFF2-40B4-BE49-F238E27FC236}">
                <a16:creationId xmlns:a16="http://schemas.microsoft.com/office/drawing/2014/main" id="{D2294208-0F8B-D2A4-FC2A-56D65F223908}"/>
              </a:ext>
            </a:extLst>
          </p:cNvPr>
          <p:cNvPicPr>
            <a:picLocks noChangeAspect="1"/>
          </p:cNvPicPr>
          <p:nvPr/>
        </p:nvPicPr>
        <p:blipFill>
          <a:blip r:embed="rId12"/>
          <a:stretch>
            <a:fillRect/>
          </a:stretch>
        </p:blipFill>
        <p:spPr>
          <a:xfrm>
            <a:off x="6713509" y="3705790"/>
            <a:ext cx="3392979" cy="907521"/>
          </a:xfrm>
          <a:prstGeom prst="rect">
            <a:avLst/>
          </a:prstGeom>
        </p:spPr>
      </p:pic>
    </p:spTree>
    <p:extLst>
      <p:ext uri="{BB962C8B-B14F-4D97-AF65-F5344CB8AC3E}">
        <p14:creationId xmlns:p14="http://schemas.microsoft.com/office/powerpoint/2010/main" val="3802522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40C8A-A0B4-F293-9CAC-6722668BF5B0}"/>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3200" b="1" kern="1200">
                <a:latin typeface="+mj-lt"/>
                <a:ea typeface="+mj-ea"/>
                <a:cs typeface="+mj-cs"/>
              </a:rPr>
              <a:t>User App Authentication</a:t>
            </a:r>
          </a:p>
        </p:txBody>
      </p:sp>
      <p:pic>
        <p:nvPicPr>
          <p:cNvPr id="10" name="Picture 9" descr="A screenshot of a login page&#10;&#10;Description automatically generated">
            <a:extLst>
              <a:ext uri="{FF2B5EF4-FFF2-40B4-BE49-F238E27FC236}">
                <a16:creationId xmlns:a16="http://schemas.microsoft.com/office/drawing/2014/main" id="{4037E549-3C91-BD81-AD4C-91A7505803B7}"/>
              </a:ext>
            </a:extLst>
          </p:cNvPr>
          <p:cNvPicPr>
            <a:picLocks noChangeAspect="1"/>
          </p:cNvPicPr>
          <p:nvPr/>
        </p:nvPicPr>
        <p:blipFill rotWithShape="1">
          <a:blip r:embed="rId2"/>
          <a:srcRect l="25414" r="1" b="1"/>
          <a:stretch/>
        </p:blipFill>
        <p:spPr>
          <a:xfrm>
            <a:off x="198741" y="2410448"/>
            <a:ext cx="5803323" cy="3890357"/>
          </a:xfrm>
          <a:prstGeom prst="rect">
            <a:avLst/>
          </a:prstGeom>
        </p:spPr>
      </p:pic>
      <p:pic>
        <p:nvPicPr>
          <p:cNvPr id="3" name="Content Placeholder 2" descr="A screenshot of a login page&#10;&#10;Description automatically generated">
            <a:extLst>
              <a:ext uri="{FF2B5EF4-FFF2-40B4-BE49-F238E27FC236}">
                <a16:creationId xmlns:a16="http://schemas.microsoft.com/office/drawing/2014/main" id="{3A9586D7-CFA6-EB68-3C6E-420DF9AC20A8}"/>
              </a:ext>
            </a:extLst>
          </p:cNvPr>
          <p:cNvPicPr>
            <a:picLocks noGrp="1" noChangeAspect="1"/>
          </p:cNvPicPr>
          <p:nvPr>
            <p:ph idx="1"/>
          </p:nvPr>
        </p:nvPicPr>
        <p:blipFill rotWithShape="1">
          <a:blip r:embed="rId3"/>
          <a:srcRect l="27473" r="3535"/>
          <a:stretch/>
        </p:blipFill>
        <p:spPr>
          <a:xfrm>
            <a:off x="6189934" y="2410448"/>
            <a:ext cx="5803323" cy="3890357"/>
          </a:xfrm>
          <a:prstGeom prst="rect">
            <a:avLst/>
          </a:prstGeom>
        </p:spPr>
      </p:pic>
      <p:sp>
        <p:nvSpPr>
          <p:cNvPr id="6" name="Freeform 8">
            <a:extLst>
              <a:ext uri="{FF2B5EF4-FFF2-40B4-BE49-F238E27FC236}">
                <a16:creationId xmlns:a16="http://schemas.microsoft.com/office/drawing/2014/main" id="{DF884427-14A1-2429-4F6F-EA0452A2321F}"/>
              </a:ext>
            </a:extLst>
          </p:cNvPr>
          <p:cNvSpPr/>
          <p:nvPr/>
        </p:nvSpPr>
        <p:spPr>
          <a:xfrm>
            <a:off x="10938792" y="6344581"/>
            <a:ext cx="968548" cy="513331"/>
          </a:xfrm>
          <a:custGeom>
            <a:avLst/>
            <a:gdLst/>
            <a:ahLst/>
            <a:cxnLst/>
            <a:rect l="l" t="t" r="r" b="b"/>
            <a:pathLst>
              <a:path w="968548" h="513331">
                <a:moveTo>
                  <a:pt x="0" y="0"/>
                </a:moveTo>
                <a:lnTo>
                  <a:pt x="968548" y="0"/>
                </a:lnTo>
                <a:lnTo>
                  <a:pt x="968548" y="513330"/>
                </a:lnTo>
                <a:lnTo>
                  <a:pt x="0" y="513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2750697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phone&#10;&#10;Description automatically generated">
            <a:extLst>
              <a:ext uri="{FF2B5EF4-FFF2-40B4-BE49-F238E27FC236}">
                <a16:creationId xmlns:a16="http://schemas.microsoft.com/office/drawing/2014/main" id="{61267A0A-B839-7E0F-5215-FA222F0005BD}"/>
              </a:ext>
            </a:extLst>
          </p:cNvPr>
          <p:cNvPicPr>
            <a:picLocks noGrp="1" noChangeAspect="1"/>
          </p:cNvPicPr>
          <p:nvPr>
            <p:ph idx="1"/>
          </p:nvPr>
        </p:nvPicPr>
        <p:blipFill rotWithShape="1">
          <a:blip r:embed="rId2"/>
          <a:srcRect l="1453" r="-1" b="-1"/>
          <a:stretch/>
        </p:blipFill>
        <p:spPr>
          <a:xfrm>
            <a:off x="20" y="10"/>
            <a:ext cx="12191980" cy="6856521"/>
          </a:xfrm>
          <a:prstGeom prst="rect">
            <a:avLst/>
          </a:prstGeom>
        </p:spPr>
      </p:pic>
      <p:graphicFrame>
        <p:nvGraphicFramePr>
          <p:cNvPr id="5" name="Table 4">
            <a:extLst>
              <a:ext uri="{FF2B5EF4-FFF2-40B4-BE49-F238E27FC236}">
                <a16:creationId xmlns:a16="http://schemas.microsoft.com/office/drawing/2014/main" id="{934205F7-C744-08F3-C760-B67D13701DA7}"/>
              </a:ext>
            </a:extLst>
          </p:cNvPr>
          <p:cNvGraphicFramePr>
            <a:graphicFrameLocks noGrp="1"/>
          </p:cNvGraphicFramePr>
          <p:nvPr>
            <p:extLst>
              <p:ext uri="{D42A27DB-BD31-4B8C-83A1-F6EECF244321}">
                <p14:modId xmlns:p14="http://schemas.microsoft.com/office/powerpoint/2010/main" val="2898647643"/>
              </p:ext>
            </p:extLst>
          </p:nvPr>
        </p:nvGraphicFramePr>
        <p:xfrm>
          <a:off x="2011680" y="722376"/>
          <a:ext cx="8168640" cy="549140"/>
        </p:xfrm>
        <a:graphic>
          <a:graphicData uri="http://schemas.openxmlformats.org/drawingml/2006/table">
            <a:tbl>
              <a:tblPr firstRow="1" bandRow="1">
                <a:tableStyleId>{5C22544A-7EE6-4342-B048-85BDC9FD1C3A}</a:tableStyleId>
              </a:tblPr>
              <a:tblGrid>
                <a:gridCol w="8168640">
                  <a:extLst>
                    <a:ext uri="{9D8B030D-6E8A-4147-A177-3AD203B41FA5}">
                      <a16:colId xmlns:a16="http://schemas.microsoft.com/office/drawing/2014/main" val="4083735321"/>
                    </a:ext>
                  </a:extLst>
                </a:gridCol>
              </a:tblGrid>
              <a:tr h="549140">
                <a:tc>
                  <a:txBody>
                    <a:bodyPr/>
                    <a:lstStyle/>
                    <a:p>
                      <a:r>
                        <a:rPr lang="en-GB"/>
                        <a:t>                                      </a:t>
                      </a:r>
                      <a:r>
                        <a:rPr lang="en-GB" sz="2400"/>
                        <a:t>     User App Homepage</a:t>
                      </a:r>
                      <a:endParaRPr lang="en-GB" sz="2400" err="1"/>
                    </a:p>
                  </a:txBody>
                  <a:tcPr/>
                </a:tc>
                <a:extLst>
                  <a:ext uri="{0D108BD9-81ED-4DB2-BD59-A6C34878D82A}">
                    <a16:rowId xmlns:a16="http://schemas.microsoft.com/office/drawing/2014/main" val="684971903"/>
                  </a:ext>
                </a:extLst>
              </a:tr>
            </a:tbl>
          </a:graphicData>
        </a:graphic>
      </p:graphicFrame>
    </p:spTree>
    <p:extLst>
      <p:ext uri="{BB962C8B-B14F-4D97-AF65-F5344CB8AC3E}">
        <p14:creationId xmlns:p14="http://schemas.microsoft.com/office/powerpoint/2010/main" val="2431915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F078FB06-BCD0-4335-4F30-43C0E928B14A}"/>
              </a:ext>
            </a:extLst>
          </p:cNvPr>
          <p:cNvPicPr>
            <a:picLocks noGrp="1" noChangeAspect="1"/>
          </p:cNvPicPr>
          <p:nvPr>
            <p:ph idx="1"/>
          </p:nvPr>
        </p:nvPicPr>
        <p:blipFill rotWithShape="1">
          <a:blip r:embed="rId2"/>
          <a:srcRect r="1315"/>
          <a:stretch/>
        </p:blipFill>
        <p:spPr>
          <a:xfrm>
            <a:off x="873780" y="985630"/>
            <a:ext cx="10444460" cy="5628530"/>
          </a:xfrm>
          <a:prstGeom prst="rect">
            <a:avLst/>
          </a:prstGeom>
        </p:spPr>
      </p:pic>
      <p:graphicFrame>
        <p:nvGraphicFramePr>
          <p:cNvPr id="5" name="Table 4">
            <a:extLst>
              <a:ext uri="{FF2B5EF4-FFF2-40B4-BE49-F238E27FC236}">
                <a16:creationId xmlns:a16="http://schemas.microsoft.com/office/drawing/2014/main" id="{FC51A10A-199A-174B-0FDE-615080850840}"/>
              </a:ext>
            </a:extLst>
          </p:cNvPr>
          <p:cNvGraphicFramePr>
            <a:graphicFrameLocks noGrp="1"/>
          </p:cNvGraphicFramePr>
          <p:nvPr>
            <p:extLst>
              <p:ext uri="{D42A27DB-BD31-4B8C-83A1-F6EECF244321}">
                <p14:modId xmlns:p14="http://schemas.microsoft.com/office/powerpoint/2010/main" val="968809843"/>
              </p:ext>
            </p:extLst>
          </p:nvPr>
        </p:nvGraphicFramePr>
        <p:xfrm>
          <a:off x="2011680" y="91440"/>
          <a:ext cx="8168640" cy="584106"/>
        </p:xfrm>
        <a:graphic>
          <a:graphicData uri="http://schemas.openxmlformats.org/drawingml/2006/table">
            <a:tbl>
              <a:tblPr firstRow="1" bandRow="1">
                <a:tableStyleId>{5C22544A-7EE6-4342-B048-85BDC9FD1C3A}</a:tableStyleId>
              </a:tblPr>
              <a:tblGrid>
                <a:gridCol w="8168640">
                  <a:extLst>
                    <a:ext uri="{9D8B030D-6E8A-4147-A177-3AD203B41FA5}">
                      <a16:colId xmlns:a16="http://schemas.microsoft.com/office/drawing/2014/main" val="1928701493"/>
                    </a:ext>
                  </a:extLst>
                </a:gridCol>
              </a:tblGrid>
              <a:tr h="584106">
                <a:tc>
                  <a:txBody>
                    <a:bodyPr/>
                    <a:lstStyle/>
                    <a:p>
                      <a:r>
                        <a:rPr lang="en-GB"/>
                        <a:t>                                                          </a:t>
                      </a:r>
                      <a:r>
                        <a:rPr lang="en-GB" sz="2400"/>
                        <a:t> Listing a Place</a:t>
                      </a:r>
                      <a:r>
                        <a:rPr lang="en-GB"/>
                        <a:t> </a:t>
                      </a:r>
                    </a:p>
                  </a:txBody>
                  <a:tcPr/>
                </a:tc>
                <a:extLst>
                  <a:ext uri="{0D108BD9-81ED-4DB2-BD59-A6C34878D82A}">
                    <a16:rowId xmlns:a16="http://schemas.microsoft.com/office/drawing/2014/main" val="2078016487"/>
                  </a:ext>
                </a:extLst>
              </a:tr>
            </a:tbl>
          </a:graphicData>
        </a:graphic>
      </p:graphicFrame>
    </p:spTree>
    <p:extLst>
      <p:ext uri="{BB962C8B-B14F-4D97-AF65-F5344CB8AC3E}">
        <p14:creationId xmlns:p14="http://schemas.microsoft.com/office/powerpoint/2010/main" val="2362152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40C8A-A0B4-F293-9CAC-6722668BF5B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Admin Landing</a:t>
            </a:r>
            <a:r>
              <a:rPr lang="en-US" sz="3200" kern="1200">
                <a:solidFill>
                  <a:schemeClr val="bg1"/>
                </a:solidFill>
                <a:latin typeface="+mj-lt"/>
                <a:ea typeface="+mj-ea"/>
                <a:cs typeface="+mj-cs"/>
              </a:rPr>
              <a:t> page</a:t>
            </a:r>
          </a:p>
        </p:txBody>
      </p:sp>
      <p:pic>
        <p:nvPicPr>
          <p:cNvPr id="5" name="Content Placeholder 4" descr="A screenshot of a graph&#10;&#10;Description automatically generated">
            <a:extLst>
              <a:ext uri="{FF2B5EF4-FFF2-40B4-BE49-F238E27FC236}">
                <a16:creationId xmlns:a16="http://schemas.microsoft.com/office/drawing/2014/main" id="{EABA72C4-DB13-65C4-2FC8-FF57CEE9189D}"/>
              </a:ext>
            </a:extLst>
          </p:cNvPr>
          <p:cNvPicPr>
            <a:picLocks noGrp="1" noChangeAspect="1"/>
          </p:cNvPicPr>
          <p:nvPr>
            <p:ph idx="1"/>
          </p:nvPr>
        </p:nvPicPr>
        <p:blipFill>
          <a:blip r:embed="rId2"/>
          <a:stretch>
            <a:fillRect/>
          </a:stretch>
        </p:blipFill>
        <p:spPr>
          <a:xfrm>
            <a:off x="1381743" y="1488578"/>
            <a:ext cx="9563290" cy="5145542"/>
          </a:xfrm>
          <a:prstGeom prst="rect">
            <a:avLst/>
          </a:prstGeom>
        </p:spPr>
      </p:pic>
      <p:sp>
        <p:nvSpPr>
          <p:cNvPr id="4" name="Freeform 8">
            <a:extLst>
              <a:ext uri="{FF2B5EF4-FFF2-40B4-BE49-F238E27FC236}">
                <a16:creationId xmlns:a16="http://schemas.microsoft.com/office/drawing/2014/main" id="{DD4EEB97-4C34-01E2-C223-7201AA013727}"/>
              </a:ext>
            </a:extLst>
          </p:cNvPr>
          <p:cNvSpPr/>
          <p:nvPr/>
        </p:nvSpPr>
        <p:spPr>
          <a:xfrm>
            <a:off x="10796552" y="6344581"/>
            <a:ext cx="968548" cy="513331"/>
          </a:xfrm>
          <a:custGeom>
            <a:avLst/>
            <a:gdLst/>
            <a:ahLst/>
            <a:cxnLst/>
            <a:rect l="l" t="t" r="r" b="b"/>
            <a:pathLst>
              <a:path w="968548" h="513331">
                <a:moveTo>
                  <a:pt x="0" y="0"/>
                </a:moveTo>
                <a:lnTo>
                  <a:pt x="968548" y="0"/>
                </a:lnTo>
                <a:lnTo>
                  <a:pt x="968548" y="513330"/>
                </a:lnTo>
                <a:lnTo>
                  <a:pt x="0" y="513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228500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EA8E315B-8608-5054-5549-4F354F3A7AB7}"/>
              </a:ext>
            </a:extLst>
          </p:cNvPr>
          <p:cNvPicPr>
            <a:picLocks noGrp="1" noChangeAspect="1"/>
          </p:cNvPicPr>
          <p:nvPr>
            <p:ph idx="1"/>
          </p:nvPr>
        </p:nvPicPr>
        <p:blipFill rotWithShape="1">
          <a:blip r:embed="rId2"/>
          <a:srcRect l="1315"/>
          <a:stretch/>
        </p:blipFill>
        <p:spPr>
          <a:xfrm>
            <a:off x="20" y="1282"/>
            <a:ext cx="12191980" cy="6856718"/>
          </a:xfrm>
          <a:prstGeom prst="rect">
            <a:avLst/>
          </a:prstGeom>
        </p:spPr>
      </p:pic>
      <p:graphicFrame>
        <p:nvGraphicFramePr>
          <p:cNvPr id="5" name="Table 4">
            <a:extLst>
              <a:ext uri="{FF2B5EF4-FFF2-40B4-BE49-F238E27FC236}">
                <a16:creationId xmlns:a16="http://schemas.microsoft.com/office/drawing/2014/main" id="{5FFD0D2C-C90B-FF60-E20D-A7F16BACF7E0}"/>
              </a:ext>
            </a:extLst>
          </p:cNvPr>
          <p:cNvGraphicFramePr>
            <a:graphicFrameLocks noGrp="1"/>
          </p:cNvGraphicFramePr>
          <p:nvPr>
            <p:extLst>
              <p:ext uri="{D42A27DB-BD31-4B8C-83A1-F6EECF244321}">
                <p14:modId xmlns:p14="http://schemas.microsoft.com/office/powerpoint/2010/main" val="561701538"/>
              </p:ext>
            </p:extLst>
          </p:nvPr>
        </p:nvGraphicFramePr>
        <p:xfrm>
          <a:off x="2012461" y="29307"/>
          <a:ext cx="8168640" cy="587718"/>
        </p:xfrm>
        <a:graphic>
          <a:graphicData uri="http://schemas.openxmlformats.org/drawingml/2006/table">
            <a:tbl>
              <a:tblPr firstRow="1" bandRow="1">
                <a:tableStyleId>{5C22544A-7EE6-4342-B048-85BDC9FD1C3A}</a:tableStyleId>
              </a:tblPr>
              <a:tblGrid>
                <a:gridCol w="8168640">
                  <a:extLst>
                    <a:ext uri="{9D8B030D-6E8A-4147-A177-3AD203B41FA5}">
                      <a16:colId xmlns:a16="http://schemas.microsoft.com/office/drawing/2014/main" val="1414239082"/>
                    </a:ext>
                  </a:extLst>
                </a:gridCol>
              </a:tblGrid>
              <a:tr h="587718">
                <a:tc>
                  <a:txBody>
                    <a:bodyPr/>
                    <a:lstStyle/>
                    <a:p>
                      <a:r>
                        <a:rPr lang="en-GB"/>
                        <a:t>                                                  </a:t>
                      </a:r>
                      <a:r>
                        <a:rPr lang="en-GB" sz="2400"/>
                        <a:t>   Finding a Place</a:t>
                      </a:r>
                    </a:p>
                  </a:txBody>
                  <a:tcPr/>
                </a:tc>
                <a:extLst>
                  <a:ext uri="{0D108BD9-81ED-4DB2-BD59-A6C34878D82A}">
                    <a16:rowId xmlns:a16="http://schemas.microsoft.com/office/drawing/2014/main" val="2730520395"/>
                  </a:ext>
                </a:extLst>
              </a:tr>
            </a:tbl>
          </a:graphicData>
        </a:graphic>
      </p:graphicFrame>
    </p:spTree>
    <p:extLst>
      <p:ext uri="{BB962C8B-B14F-4D97-AF65-F5344CB8AC3E}">
        <p14:creationId xmlns:p14="http://schemas.microsoft.com/office/powerpoint/2010/main" val="1503595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7EE9B-D371-1B27-26DB-7CBA201DC694}"/>
              </a:ext>
            </a:extLst>
          </p:cNvPr>
          <p:cNvSpPr>
            <a:spLocks noGrp="1"/>
          </p:cNvSpPr>
          <p:nvPr>
            <p:ph type="title"/>
          </p:nvPr>
        </p:nvSpPr>
        <p:spPr/>
        <p:txBody>
          <a:bodyPr/>
          <a:lstStyle/>
          <a:p>
            <a:endParaRPr lang="en-GB">
              <a:cs typeface="Calibri Light"/>
            </a:endParaRPr>
          </a:p>
        </p:txBody>
      </p:sp>
      <p:pic>
        <p:nvPicPr>
          <p:cNvPr id="6" name="Content Placeholder 5">
            <a:extLst>
              <a:ext uri="{FF2B5EF4-FFF2-40B4-BE49-F238E27FC236}">
                <a16:creationId xmlns:a16="http://schemas.microsoft.com/office/drawing/2014/main" id="{E41F6D07-5863-F630-FABD-1BE9EABECE0B}"/>
              </a:ext>
            </a:extLst>
          </p:cNvPr>
          <p:cNvPicPr>
            <a:picLocks noGrp="1" noChangeAspect="1"/>
          </p:cNvPicPr>
          <p:nvPr>
            <p:ph idx="1"/>
          </p:nvPr>
        </p:nvPicPr>
        <p:blipFill>
          <a:blip r:embed="rId2"/>
          <a:stretch>
            <a:fillRect/>
          </a:stretch>
        </p:blipFill>
        <p:spPr>
          <a:xfrm>
            <a:off x="2179184" y="1825625"/>
            <a:ext cx="7833632" cy="4351338"/>
          </a:xfrm>
        </p:spPr>
      </p:pic>
    </p:spTree>
    <p:extLst>
      <p:ext uri="{BB962C8B-B14F-4D97-AF65-F5344CB8AC3E}">
        <p14:creationId xmlns:p14="http://schemas.microsoft.com/office/powerpoint/2010/main" val="7385359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   ROOMY </vt:lpstr>
      <vt:lpstr>PowerPoint Presentation</vt:lpstr>
      <vt:lpstr>PowerPoint Presentation</vt:lpstr>
      <vt:lpstr>User App Authentication</vt:lpstr>
      <vt:lpstr>PowerPoint Presentation</vt:lpstr>
      <vt:lpstr>PowerPoint Presentation</vt:lpstr>
      <vt:lpstr>Admin Landing page</vt:lpstr>
      <vt:lpstr>PowerPoint Presentation</vt:lpstr>
      <vt:lpstr>PowerPoint Presentation</vt:lpstr>
      <vt:lpstr>Admin App Authentication</vt:lpstr>
      <vt:lpstr>Admin Landing page</vt:lpstr>
      <vt:lpstr>Functionalities</vt:lpstr>
      <vt:lpstr>Progressive Web Apps</vt:lpstr>
      <vt:lpstr>Internationalization (i18n)</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ROOMY </dc:title>
  <dc:creator>Keerthi N</dc:creator>
  <cp:revision>2</cp:revision>
  <dcterms:created xsi:type="dcterms:W3CDTF">2024-04-22T22:51:43Z</dcterms:created>
  <dcterms:modified xsi:type="dcterms:W3CDTF">2024-04-23T03:43:14Z</dcterms:modified>
</cp:coreProperties>
</file>